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  <p:sldMasterId id="2147483682" r:id="rId6"/>
    <p:sldMasterId id="214748368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</p:sldIdLst>
  <p:sldSz cy="5143500" cx="9144000"/>
  <p:notesSz cx="6858000" cy="9144000"/>
  <p:embeddedFontLst>
    <p:embeddedFont>
      <p:font typeface="Montserrat"/>
      <p:regular r:id="rId46"/>
      <p:bold r:id="rId47"/>
      <p:italic r:id="rId48"/>
      <p:boldItalic r:id="rId49"/>
    </p:embeddedFont>
    <p:embeddedFont>
      <p:font typeface="La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3DD8789-6243-472C-B575-5357D173AEC0}">
  <a:tblStyle styleId="{D3DD8789-6243-472C-B575-5357D173AEC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font" Target="fonts/Montserrat-regular.fntdata"/><Relationship Id="rId45" Type="http://schemas.openxmlformats.org/officeDocument/2006/relationships/slide" Target="slides/slide3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Lato-bold.fntdata"/><Relationship Id="rId50" Type="http://schemas.openxmlformats.org/officeDocument/2006/relationships/font" Target="fonts/Lato-regular.fntdata"/><Relationship Id="rId53" Type="http://schemas.openxmlformats.org/officeDocument/2006/relationships/font" Target="fonts/Lato-boldItalic.fntdata"/><Relationship Id="rId52" Type="http://schemas.openxmlformats.org/officeDocument/2006/relationships/font" Target="fonts/Lato-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c3e7dd3f3_2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dc3e7dd3f3_2_4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dc4b287b8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dc4b287b81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dc4b287b81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dc4b287b81_2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dc4b287b81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dc4b287b81_2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c4b287b8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dc4b287b81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dc4b287b81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dc4b287b81_4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c4b287b81_6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c4b287b81_6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dc3e7dd561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dc3e7dd561_0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dc3e7dd3f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dc3e7dd3f3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c3e7dd3f3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dc3e7dd3f3_2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dc3e7dd3f3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dc3e7dd3f3_2_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c3e7dd56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dc3e7dd561_0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dc3e7dd3f3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dc3e7dd3f3_2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dc3e7dd3f3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dc3e7dd3f3_2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c3e7dd3f3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dc3e7dd3f3_2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dc3e7dd3f3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dc3e7dd3f3_2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dc4b287b8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dc4b287b81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c3e7dd3f3_2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dc3e7dd3f3_2_2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dc4b287b8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dc4b287b81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dc3e7dd3f3_2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dc3e7dd3f3_2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dc3e7dd3f3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dc3e7dd3f3_2_2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dc4b287b81_5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dc4b287b81_5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c3e7dd3f3_2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dc3e7dd3f3_2_4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dc3e7dd3f3_2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dc3e7dd3f3_2_3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dc3e7dd3f3_2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dc3e7dd3f3_2_3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dc3e7dd3f3_2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dc3e7dd3f3_2_2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dc3e7dd3f3_2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gdc3e7dd3f3_2_3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dc3e7dd3f3_2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dc3e7dd3f3_2_3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dc3e7dd3f3_2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dc3e7dd3f3_2_4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dc3e7dd3f3_2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dc3e7dd3f3_2_4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dc3e7dd3f3_2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dc3e7dd3f3_2_4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c3e7dd56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dc3e7dd561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c3e7dd561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dc3e7dd561_0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c3e7dd561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dc3e7dd561_0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dc3e7dd56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dc3e7dd561_0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dc3e7dd561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dc3e7dd561_0_1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c3e7dd561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dc3e7dd561_0_1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8" name="Google Shape;138;p1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9" name="Google Shape;139;p1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ctrTitle"/>
          </p:nvPr>
        </p:nvSpPr>
        <p:spPr>
          <a:xfrm>
            <a:off x="342900" y="10652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2" name="Google Shape;14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3" name="Google Shape;143;p15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4" name="Google Shape;144;p15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5" name="Google Shape;145;p1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228600" y="800100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8575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49" name="Google Shape;149;p16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0" name="Google Shape;150;p16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1" name="Google Shape;151;p1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4" name="Google Shape;154;p17"/>
          <p:cNvSpPr txBox="1"/>
          <p:nvPr>
            <p:ph idx="1" type="body"/>
          </p:nvPr>
        </p:nvSpPr>
        <p:spPr>
          <a:xfrm>
            <a:off x="361156" y="1453357"/>
            <a:ext cx="38862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5" name="Google Shape;155;p17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6" name="Google Shape;156;p17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7" name="Google Shape;157;p1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60" name="Google Shape;160;p18"/>
          <p:cNvSpPr txBox="1"/>
          <p:nvPr>
            <p:ph idx="1" type="body"/>
          </p:nvPr>
        </p:nvSpPr>
        <p:spPr>
          <a:xfrm>
            <a:off x="228600" y="800100"/>
            <a:ext cx="20193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161" name="Google Shape;161;p18"/>
          <p:cNvSpPr txBox="1"/>
          <p:nvPr>
            <p:ph idx="2" type="body"/>
          </p:nvPr>
        </p:nvSpPr>
        <p:spPr>
          <a:xfrm>
            <a:off x="2324100" y="800100"/>
            <a:ext cx="20193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162" name="Google Shape;162;p18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63" name="Google Shape;163;p18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64" name="Google Shape;164;p1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67" name="Google Shape;167;p19"/>
          <p:cNvSpPr txBox="1"/>
          <p:nvPr>
            <p:ph idx="1" type="body"/>
          </p:nvPr>
        </p:nvSpPr>
        <p:spPr>
          <a:xfrm>
            <a:off x="228600" y="767556"/>
            <a:ext cx="2020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168" name="Google Shape;168;p19"/>
          <p:cNvSpPr txBox="1"/>
          <p:nvPr>
            <p:ph idx="2" type="body"/>
          </p:nvPr>
        </p:nvSpPr>
        <p:spPr>
          <a:xfrm>
            <a:off x="228600" y="1087438"/>
            <a:ext cx="2020200" cy="19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3048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169" name="Google Shape;169;p19"/>
          <p:cNvSpPr txBox="1"/>
          <p:nvPr>
            <p:ph idx="3" type="body"/>
          </p:nvPr>
        </p:nvSpPr>
        <p:spPr>
          <a:xfrm>
            <a:off x="2322513" y="767556"/>
            <a:ext cx="2021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170" name="Google Shape;170;p19"/>
          <p:cNvSpPr txBox="1"/>
          <p:nvPr>
            <p:ph idx="4" type="body"/>
          </p:nvPr>
        </p:nvSpPr>
        <p:spPr>
          <a:xfrm>
            <a:off x="2322513" y="1087438"/>
            <a:ext cx="2021100" cy="19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3048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171" name="Google Shape;171;p1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2" name="Google Shape;172;p19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3" name="Google Shape;173;p1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6" name="Google Shape;176;p2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7" name="Google Shape;177;p20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8" name="Google Shape;178;p2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81" name="Google Shape;181;p21"/>
          <p:cNvSpPr txBox="1"/>
          <p:nvPr>
            <p:ph idx="1" type="body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3302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82" name="Google Shape;182;p21"/>
          <p:cNvSpPr txBox="1"/>
          <p:nvPr>
            <p:ph idx="2" type="body"/>
          </p:nvPr>
        </p:nvSpPr>
        <p:spPr>
          <a:xfrm>
            <a:off x="228600" y="717550"/>
            <a:ext cx="1504200" cy="23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83" name="Google Shape;183;p2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84" name="Google Shape;184;p2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85" name="Google Shape;185;p2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896144" y="2400300"/>
            <a:ext cx="2743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88" name="Google Shape;18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22"/>
          <p:cNvSpPr txBox="1"/>
          <p:nvPr>
            <p:ph idx="1" type="body"/>
          </p:nvPr>
        </p:nvSpPr>
        <p:spPr>
          <a:xfrm>
            <a:off x="896144" y="2683669"/>
            <a:ext cx="27432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90" name="Google Shape;190;p22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1" name="Google Shape;191;p22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2" name="Google Shape;192;p2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5" name="Google Shape;195;p23"/>
          <p:cNvSpPr txBox="1"/>
          <p:nvPr>
            <p:ph idx="1" type="body"/>
          </p:nvPr>
        </p:nvSpPr>
        <p:spPr>
          <a:xfrm rot="5400000">
            <a:off x="1154400" y="-125700"/>
            <a:ext cx="2263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8575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96" name="Google Shape;196;p2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7" name="Google Shape;197;p2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8" name="Google Shape;198;p2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type="title"/>
          </p:nvPr>
        </p:nvSpPr>
        <p:spPr>
          <a:xfrm rot="5400000">
            <a:off x="2366100" y="1085919"/>
            <a:ext cx="2925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1" name="Google Shape;201;p24"/>
          <p:cNvSpPr txBox="1"/>
          <p:nvPr>
            <p:ph idx="1" type="body"/>
          </p:nvPr>
        </p:nvSpPr>
        <p:spPr>
          <a:xfrm rot="5400000">
            <a:off x="270600" y="95319"/>
            <a:ext cx="29259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8575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02" name="Google Shape;202;p2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3" name="Google Shape;203;p2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4" name="Google Shape;204;p2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1" name="Google Shape;211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2" name="Google Shape;21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5" name="Google Shape;21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8" name="Google Shape;21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" name="Google Shape;21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2" name="Google Shape;222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" name="Google Shape;223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4" name="Google Shape;22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0" name="Google Shape;230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4" name="Google Shape;23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8" name="Google Shape;238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9" name="Google Shape;239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" name="Google Shape;24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43" name="Google Shape;24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6" name="Google Shape;246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" name="Google Shape;24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006698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228600" y="800100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1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" name="Google Shape;20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8" name="Google Shape;20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Relationship Id="rId5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Relationship Id="rId4" Type="http://schemas.openxmlformats.org/officeDocument/2006/relationships/hyperlink" Target="http://linkedin.com/in/john-karakasis-157b03175/" TargetMode="External"/><Relationship Id="rId5" Type="http://schemas.openxmlformats.org/officeDocument/2006/relationships/hyperlink" Target="http://linkedin.com/in/ilias-xenogiannis/" TargetMode="External"/><Relationship Id="rId6" Type="http://schemas.openxmlformats.org/officeDocument/2006/relationships/hyperlink" Target="http://medium.com/@ixeno" TargetMode="External"/><Relationship Id="rId7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/>
          <p:nvPr/>
        </p:nvSpPr>
        <p:spPr>
          <a:xfrm>
            <a:off x="0" y="1664100"/>
            <a:ext cx="9144000" cy="1815300"/>
          </a:xfrm>
          <a:prstGeom prst="rect">
            <a:avLst/>
          </a:prstGeom>
          <a:solidFill>
            <a:srgbClr val="006698">
              <a:alpha val="86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37"/>
          <p:cNvSpPr txBox="1"/>
          <p:nvPr/>
        </p:nvSpPr>
        <p:spPr>
          <a:xfrm>
            <a:off x="0" y="1725150"/>
            <a:ext cx="9144000" cy="169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Fast &amp; Curious:</a:t>
            </a:r>
            <a:endParaRPr b="1" sz="2200"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A πThon Speed Test</a:t>
            </a:r>
            <a:endParaRPr b="1" sz="2200"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Ilias Xenogiannis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Ioannis Karakasis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510" y="1207700"/>
            <a:ext cx="2385777" cy="36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713" y="1207700"/>
            <a:ext cx="2572343" cy="36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Is this all?</a:t>
            </a:r>
            <a:endParaRPr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46"/>
          <p:cNvSpPr/>
          <p:nvPr/>
        </p:nvSpPr>
        <p:spPr>
          <a:xfrm>
            <a:off x="387900" y="10177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6"/>
          <p:cNvSpPr/>
          <p:nvPr/>
        </p:nvSpPr>
        <p:spPr>
          <a:xfrm>
            <a:off x="1119300" y="10177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475" y="1893950"/>
            <a:ext cx="3991275" cy="135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72" name="Google Shape;37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50" y="1368638"/>
            <a:ext cx="3030351" cy="2406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3" name="Google Shape;373;p4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Multiprocessing</a:t>
            </a:r>
            <a:endParaRPr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47"/>
          <p:cNvSpPr/>
          <p:nvPr/>
        </p:nvSpPr>
        <p:spPr>
          <a:xfrm>
            <a:off x="387900" y="10177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7"/>
          <p:cNvSpPr/>
          <p:nvPr/>
        </p:nvSpPr>
        <p:spPr>
          <a:xfrm>
            <a:off x="1119300" y="10177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38" y="1809375"/>
            <a:ext cx="3767726" cy="1524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1" name="Google Shape;3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837" y="1809375"/>
            <a:ext cx="3767725" cy="1524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2" name="Google Shape;382;p4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Multiprocessing</a:t>
            </a:r>
            <a:endParaRPr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p48"/>
          <p:cNvSpPr/>
          <p:nvPr/>
        </p:nvSpPr>
        <p:spPr>
          <a:xfrm>
            <a:off x="387900" y="10177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8"/>
          <p:cNvSpPr/>
          <p:nvPr/>
        </p:nvSpPr>
        <p:spPr>
          <a:xfrm>
            <a:off x="1119300" y="10177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0" name="Google Shape;390;p49" title="Γράφημα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663" y="1170250"/>
            <a:ext cx="5972676" cy="36930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1" name="Google Shape;391;p49"/>
          <p:cNvSpPr/>
          <p:nvPr/>
        </p:nvSpPr>
        <p:spPr>
          <a:xfrm>
            <a:off x="387900" y="10177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9"/>
          <p:cNvSpPr/>
          <p:nvPr/>
        </p:nvSpPr>
        <p:spPr>
          <a:xfrm>
            <a:off x="1119300" y="10177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8" name="Google Shape;398;p50" title="Γράφημα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262" y="1179875"/>
            <a:ext cx="5883474" cy="3637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9" name="Google Shape;399;p50"/>
          <p:cNvSpPr/>
          <p:nvPr/>
        </p:nvSpPr>
        <p:spPr>
          <a:xfrm>
            <a:off x="387900" y="10177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0"/>
          <p:cNvSpPr/>
          <p:nvPr/>
        </p:nvSpPr>
        <p:spPr>
          <a:xfrm>
            <a:off x="1119300" y="10177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1"/>
          <p:cNvSpPr txBox="1"/>
          <p:nvPr/>
        </p:nvSpPr>
        <p:spPr>
          <a:xfrm>
            <a:off x="311700" y="1382513"/>
            <a:ext cx="6915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914D"/>
              </a:buClr>
              <a:buSzPts val="1700"/>
              <a:buFont typeface="Montserrat"/>
              <a:buChar char="○"/>
            </a:pPr>
            <a:r>
              <a:rPr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Optimize the algorithm first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5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One more thing...</a:t>
            </a:r>
            <a:endParaRPr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51"/>
          <p:cNvSpPr/>
          <p:nvPr/>
        </p:nvSpPr>
        <p:spPr>
          <a:xfrm>
            <a:off x="387900" y="10177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1"/>
          <p:cNvSpPr/>
          <p:nvPr/>
        </p:nvSpPr>
        <p:spPr>
          <a:xfrm>
            <a:off x="1119300" y="10177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1"/>
          <p:cNvSpPr txBox="1"/>
          <p:nvPr/>
        </p:nvSpPr>
        <p:spPr>
          <a:xfrm>
            <a:off x="311700" y="2026538"/>
            <a:ext cx="7762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914D"/>
              </a:buClr>
              <a:buSzPts val="1700"/>
              <a:buFont typeface="Montserrat"/>
              <a:buChar char="○"/>
            </a:pPr>
            <a:r>
              <a:rPr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Premature optimization is the root of all evil</a:t>
            </a:r>
            <a:endParaRPr/>
          </a:p>
        </p:txBody>
      </p:sp>
      <p:sp>
        <p:nvSpPr>
          <p:cNvPr id="410" name="Google Shape;410;p51"/>
          <p:cNvSpPr txBox="1"/>
          <p:nvPr/>
        </p:nvSpPr>
        <p:spPr>
          <a:xfrm>
            <a:off x="311700" y="2670563"/>
            <a:ext cx="6915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914D"/>
              </a:buClr>
              <a:buSzPts val="1700"/>
              <a:buFont typeface="Montserrat"/>
              <a:buChar char="○"/>
            </a:pPr>
            <a:r>
              <a:rPr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Respect your time more than the computers time</a:t>
            </a:r>
            <a:endParaRPr/>
          </a:p>
        </p:txBody>
      </p:sp>
      <p:sp>
        <p:nvSpPr>
          <p:cNvPr id="411" name="Google Shape;411;p51"/>
          <p:cNvSpPr txBox="1"/>
          <p:nvPr/>
        </p:nvSpPr>
        <p:spPr>
          <a:xfrm>
            <a:off x="311700" y="3314588"/>
            <a:ext cx="6915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914D"/>
              </a:buClr>
              <a:buSzPts val="1700"/>
              <a:buFont typeface="Montserrat"/>
              <a:buChar char="○"/>
            </a:pPr>
            <a:r>
              <a:rPr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 aware of the overhead!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e:Dask logo.svg - Wikimedia Commons" id="416" name="Google Shape;41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7400" y="702575"/>
            <a:ext cx="1799950" cy="18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350" y="4077150"/>
            <a:ext cx="28575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ython - Wikipedia" id="418" name="Google Shape;41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9825" y="1652363"/>
            <a:ext cx="4124326" cy="1838763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2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Next Steps</a:t>
            </a:r>
            <a:endParaRPr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0" name="Google Shape;420;p52"/>
          <p:cNvSpPr/>
          <p:nvPr/>
        </p:nvSpPr>
        <p:spPr>
          <a:xfrm>
            <a:off x="387900" y="10177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2"/>
          <p:cNvSpPr/>
          <p:nvPr/>
        </p:nvSpPr>
        <p:spPr>
          <a:xfrm>
            <a:off x="1119300" y="10177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3"/>
          <p:cNvSpPr txBox="1"/>
          <p:nvPr/>
        </p:nvSpPr>
        <p:spPr>
          <a:xfrm>
            <a:off x="409375" y="2322450"/>
            <a:ext cx="4953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Use Memory space efficiently</a:t>
            </a:r>
            <a:endParaRPr sz="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7" name="Google Shape;42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200" y="955225"/>
            <a:ext cx="2278650" cy="3347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4"/>
          <p:cNvSpPr txBox="1"/>
          <p:nvPr/>
        </p:nvSpPr>
        <p:spPr>
          <a:xfrm>
            <a:off x="310896" y="448056"/>
            <a:ext cx="522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1st. A Stepback to the basics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p54"/>
          <p:cNvSpPr txBox="1"/>
          <p:nvPr/>
        </p:nvSpPr>
        <p:spPr>
          <a:xfrm>
            <a:off x="310900" y="1114525"/>
            <a:ext cx="5510400" cy="1647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914D"/>
              </a:buClr>
              <a:buSzPts val="1900"/>
              <a:buFont typeface="Montserrat"/>
              <a:buAutoNum type="arabicPeriod"/>
            </a:pPr>
            <a:r>
              <a:rPr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 your </a:t>
            </a:r>
            <a:r>
              <a:rPr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types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914D"/>
              </a:buClr>
              <a:buSzPts val="1900"/>
              <a:buFont typeface="Montserrat"/>
              <a:buAutoNum type="arabicPeriod"/>
            </a:pPr>
            <a:r>
              <a:rPr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 the most suitable file format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914D"/>
              </a:buClr>
              <a:buSzPts val="1900"/>
              <a:buFont typeface="Montserrat"/>
              <a:buAutoNum type="arabicPeriod"/>
            </a:pPr>
            <a:r>
              <a:rPr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 techniques to save memory space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p54"/>
          <p:cNvSpPr/>
          <p:nvPr/>
        </p:nvSpPr>
        <p:spPr>
          <a:xfrm>
            <a:off x="387900" y="8653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4"/>
          <p:cNvSpPr/>
          <p:nvPr/>
        </p:nvSpPr>
        <p:spPr>
          <a:xfrm>
            <a:off x="1119300" y="8653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5"/>
          <p:cNvSpPr txBox="1"/>
          <p:nvPr/>
        </p:nvSpPr>
        <p:spPr>
          <a:xfrm>
            <a:off x="588352" y="197075"/>
            <a:ext cx="522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1" name="Google Shape;441;p55"/>
          <p:cNvSpPr txBox="1"/>
          <p:nvPr/>
        </p:nvSpPr>
        <p:spPr>
          <a:xfrm>
            <a:off x="3479551" y="983550"/>
            <a:ext cx="2184900" cy="415500"/>
          </a:xfrm>
          <a:prstGeom prst="rect">
            <a:avLst/>
          </a:prstGeom>
          <a:solidFill>
            <a:srgbClr val="FF914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6698"/>
                </a:solidFill>
                <a:latin typeface="Montserrat"/>
                <a:ea typeface="Montserrat"/>
                <a:cs typeface="Montserrat"/>
                <a:sym typeface="Montserrat"/>
              </a:rPr>
              <a:t>Python Data Types</a:t>
            </a:r>
            <a:endParaRPr b="1" sz="1500">
              <a:solidFill>
                <a:srgbClr val="00669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p55"/>
          <p:cNvSpPr txBox="1"/>
          <p:nvPr/>
        </p:nvSpPr>
        <p:spPr>
          <a:xfrm>
            <a:off x="4013100" y="2273587"/>
            <a:ext cx="1117200" cy="580200"/>
          </a:xfrm>
          <a:prstGeom prst="rect">
            <a:avLst/>
          </a:prstGeom>
          <a:noFill/>
          <a:ln cap="flat" cmpd="sng" w="9525">
            <a:solidFill>
              <a:srgbClr val="FF91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55"/>
          <p:cNvSpPr txBox="1"/>
          <p:nvPr/>
        </p:nvSpPr>
        <p:spPr>
          <a:xfrm>
            <a:off x="5427732" y="2273587"/>
            <a:ext cx="1117200" cy="580200"/>
          </a:xfrm>
          <a:prstGeom prst="rect">
            <a:avLst/>
          </a:prstGeom>
          <a:noFill/>
          <a:ln cap="flat" cmpd="sng" w="9525">
            <a:solidFill>
              <a:srgbClr val="FF91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Boolean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55"/>
          <p:cNvSpPr txBox="1"/>
          <p:nvPr/>
        </p:nvSpPr>
        <p:spPr>
          <a:xfrm>
            <a:off x="6842363" y="2273587"/>
            <a:ext cx="1117200" cy="580200"/>
          </a:xfrm>
          <a:prstGeom prst="rect">
            <a:avLst/>
          </a:prstGeom>
          <a:noFill/>
          <a:ln cap="flat" cmpd="sng" w="9525">
            <a:solidFill>
              <a:srgbClr val="FF91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Sequence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55"/>
          <p:cNvSpPr txBox="1"/>
          <p:nvPr/>
        </p:nvSpPr>
        <p:spPr>
          <a:xfrm>
            <a:off x="2598469" y="2273587"/>
            <a:ext cx="1117200" cy="580200"/>
          </a:xfrm>
          <a:prstGeom prst="rect">
            <a:avLst/>
          </a:prstGeom>
          <a:noFill/>
          <a:ln cap="flat" cmpd="sng" w="9525">
            <a:solidFill>
              <a:srgbClr val="FF91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Dictionary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p55"/>
          <p:cNvSpPr txBox="1"/>
          <p:nvPr/>
        </p:nvSpPr>
        <p:spPr>
          <a:xfrm>
            <a:off x="1183838" y="2273587"/>
            <a:ext cx="1117200" cy="580200"/>
          </a:xfrm>
          <a:prstGeom prst="rect">
            <a:avLst/>
          </a:prstGeom>
          <a:noFill/>
          <a:ln cap="flat" cmpd="sng" w="9525">
            <a:solidFill>
              <a:srgbClr val="FF91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Numeric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7" name="Google Shape;447;p55"/>
          <p:cNvSpPr txBox="1"/>
          <p:nvPr/>
        </p:nvSpPr>
        <p:spPr>
          <a:xfrm>
            <a:off x="228600" y="3587022"/>
            <a:ext cx="900300" cy="580200"/>
          </a:xfrm>
          <a:prstGeom prst="rect">
            <a:avLst/>
          </a:prstGeom>
          <a:noFill/>
          <a:ln cap="flat" cmpd="sng" w="9525">
            <a:solidFill>
              <a:srgbClr val="FF91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Integer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p55"/>
          <p:cNvSpPr txBox="1"/>
          <p:nvPr/>
        </p:nvSpPr>
        <p:spPr>
          <a:xfrm>
            <a:off x="1292587" y="3587022"/>
            <a:ext cx="900300" cy="580200"/>
          </a:xfrm>
          <a:prstGeom prst="rect">
            <a:avLst/>
          </a:prstGeom>
          <a:noFill/>
          <a:ln cap="flat" cmpd="sng" w="9525">
            <a:solidFill>
              <a:srgbClr val="FF91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Float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55"/>
          <p:cNvSpPr txBox="1"/>
          <p:nvPr/>
        </p:nvSpPr>
        <p:spPr>
          <a:xfrm>
            <a:off x="2356574" y="3587022"/>
            <a:ext cx="900300" cy="580200"/>
          </a:xfrm>
          <a:prstGeom prst="rect">
            <a:avLst/>
          </a:prstGeom>
          <a:noFill/>
          <a:ln cap="flat" cmpd="sng" w="9525">
            <a:solidFill>
              <a:srgbClr val="FF91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Complex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0" name="Google Shape;450;p55"/>
          <p:cNvCxnSpPr>
            <a:stCxn id="446" idx="2"/>
            <a:endCxn id="448" idx="0"/>
          </p:cNvCxnSpPr>
          <p:nvPr/>
        </p:nvCxnSpPr>
        <p:spPr>
          <a:xfrm>
            <a:off x="1742438" y="2853787"/>
            <a:ext cx="300" cy="733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55"/>
          <p:cNvCxnSpPr>
            <a:stCxn id="446" idx="2"/>
            <a:endCxn id="447" idx="0"/>
          </p:cNvCxnSpPr>
          <p:nvPr/>
        </p:nvCxnSpPr>
        <p:spPr>
          <a:xfrm rot="5400000">
            <a:off x="843938" y="2688487"/>
            <a:ext cx="733200" cy="10638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55"/>
          <p:cNvCxnSpPr>
            <a:stCxn id="446" idx="2"/>
            <a:endCxn id="449" idx="0"/>
          </p:cNvCxnSpPr>
          <p:nvPr/>
        </p:nvCxnSpPr>
        <p:spPr>
          <a:xfrm flipH="1" rot="-5400000">
            <a:off x="1908038" y="2688187"/>
            <a:ext cx="733200" cy="10644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55"/>
          <p:cNvCxnSpPr>
            <a:stCxn id="441" idx="2"/>
            <a:endCxn id="445" idx="0"/>
          </p:cNvCxnSpPr>
          <p:nvPr/>
        </p:nvCxnSpPr>
        <p:spPr>
          <a:xfrm rot="5400000">
            <a:off x="3427351" y="1128900"/>
            <a:ext cx="874500" cy="14148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55"/>
          <p:cNvCxnSpPr>
            <a:stCxn id="441" idx="2"/>
            <a:endCxn id="446" idx="0"/>
          </p:cNvCxnSpPr>
          <p:nvPr/>
        </p:nvCxnSpPr>
        <p:spPr>
          <a:xfrm rot="5400000">
            <a:off x="2719951" y="421500"/>
            <a:ext cx="874500" cy="2829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55"/>
          <p:cNvCxnSpPr>
            <a:stCxn id="441" idx="2"/>
            <a:endCxn id="442" idx="0"/>
          </p:cNvCxnSpPr>
          <p:nvPr/>
        </p:nvCxnSpPr>
        <p:spPr>
          <a:xfrm flipH="1" rot="-5400000">
            <a:off x="4135051" y="1836000"/>
            <a:ext cx="874500" cy="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55"/>
          <p:cNvCxnSpPr>
            <a:stCxn id="441" idx="2"/>
            <a:endCxn id="444" idx="0"/>
          </p:cNvCxnSpPr>
          <p:nvPr/>
        </p:nvCxnSpPr>
        <p:spPr>
          <a:xfrm flipH="1" rot="-5400000">
            <a:off x="5549251" y="421800"/>
            <a:ext cx="874500" cy="28290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55"/>
          <p:cNvCxnSpPr>
            <a:stCxn id="441" idx="2"/>
            <a:endCxn id="443" idx="0"/>
          </p:cNvCxnSpPr>
          <p:nvPr/>
        </p:nvCxnSpPr>
        <p:spPr>
          <a:xfrm flipH="1" rot="-5400000">
            <a:off x="4841851" y="1129200"/>
            <a:ext cx="874500" cy="14142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55"/>
          <p:cNvSpPr txBox="1"/>
          <p:nvPr/>
        </p:nvSpPr>
        <p:spPr>
          <a:xfrm>
            <a:off x="5887114" y="3743620"/>
            <a:ext cx="900300" cy="580200"/>
          </a:xfrm>
          <a:prstGeom prst="rect">
            <a:avLst/>
          </a:prstGeom>
          <a:noFill/>
          <a:ln cap="flat" cmpd="sng" w="9525">
            <a:solidFill>
              <a:srgbClr val="FF91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Tuple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55"/>
          <p:cNvSpPr txBox="1"/>
          <p:nvPr/>
        </p:nvSpPr>
        <p:spPr>
          <a:xfrm>
            <a:off x="6951101" y="3743620"/>
            <a:ext cx="900300" cy="580200"/>
          </a:xfrm>
          <a:prstGeom prst="rect">
            <a:avLst/>
          </a:prstGeom>
          <a:noFill/>
          <a:ln cap="flat" cmpd="sng" w="9525">
            <a:solidFill>
              <a:srgbClr val="FF91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List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p55"/>
          <p:cNvSpPr txBox="1"/>
          <p:nvPr/>
        </p:nvSpPr>
        <p:spPr>
          <a:xfrm>
            <a:off x="8015088" y="3743620"/>
            <a:ext cx="900300" cy="580200"/>
          </a:xfrm>
          <a:prstGeom prst="rect">
            <a:avLst/>
          </a:prstGeom>
          <a:noFill/>
          <a:ln cap="flat" cmpd="sng" w="9525">
            <a:solidFill>
              <a:srgbClr val="FF91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String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1" name="Google Shape;461;p55"/>
          <p:cNvCxnSpPr>
            <a:stCxn id="444" idx="2"/>
            <a:endCxn id="459" idx="0"/>
          </p:cNvCxnSpPr>
          <p:nvPr/>
        </p:nvCxnSpPr>
        <p:spPr>
          <a:xfrm>
            <a:off x="7400963" y="2853787"/>
            <a:ext cx="300" cy="889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55"/>
          <p:cNvCxnSpPr>
            <a:stCxn id="444" idx="2"/>
            <a:endCxn id="458" idx="0"/>
          </p:cNvCxnSpPr>
          <p:nvPr/>
        </p:nvCxnSpPr>
        <p:spPr>
          <a:xfrm rot="5400000">
            <a:off x="6424163" y="2766787"/>
            <a:ext cx="889800" cy="10638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55"/>
          <p:cNvCxnSpPr>
            <a:stCxn id="444" idx="2"/>
            <a:endCxn id="460" idx="0"/>
          </p:cNvCxnSpPr>
          <p:nvPr/>
        </p:nvCxnSpPr>
        <p:spPr>
          <a:xfrm flipH="1" rot="-5400000">
            <a:off x="7488263" y="2766487"/>
            <a:ext cx="889800" cy="10644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p55"/>
          <p:cNvSpPr txBox="1"/>
          <p:nvPr/>
        </p:nvSpPr>
        <p:spPr>
          <a:xfrm>
            <a:off x="310896" y="448056"/>
            <a:ext cx="522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5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level</a:t>
            </a:r>
            <a:endParaRPr sz="2500"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5" name="Google Shape;465;p55"/>
          <p:cNvSpPr/>
          <p:nvPr/>
        </p:nvSpPr>
        <p:spPr>
          <a:xfrm>
            <a:off x="387900" y="8653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5"/>
          <p:cNvSpPr/>
          <p:nvPr/>
        </p:nvSpPr>
        <p:spPr>
          <a:xfrm>
            <a:off x="1119300" y="8653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6400" y="1387463"/>
            <a:ext cx="914400" cy="914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3" name="Google Shape;2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6400" y="2841638"/>
            <a:ext cx="914400" cy="914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4" name="Google Shape;264;p38"/>
          <p:cNvSpPr txBox="1"/>
          <p:nvPr/>
        </p:nvSpPr>
        <p:spPr>
          <a:xfrm>
            <a:off x="4517200" y="1598363"/>
            <a:ext cx="116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Time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38"/>
          <p:cNvSpPr txBox="1"/>
          <p:nvPr/>
        </p:nvSpPr>
        <p:spPr>
          <a:xfrm>
            <a:off x="4517200" y="3052538"/>
            <a:ext cx="116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Space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38"/>
          <p:cNvSpPr/>
          <p:nvPr/>
        </p:nvSpPr>
        <p:spPr>
          <a:xfrm>
            <a:off x="387900" y="10177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8"/>
          <p:cNvSpPr/>
          <p:nvPr/>
        </p:nvSpPr>
        <p:spPr>
          <a:xfrm>
            <a:off x="1119300" y="10177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6"/>
          <p:cNvSpPr/>
          <p:nvPr/>
        </p:nvSpPr>
        <p:spPr>
          <a:xfrm>
            <a:off x="2171600" y="3887425"/>
            <a:ext cx="1679400" cy="793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5F5F6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Flexibility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56"/>
          <p:cNvSpPr/>
          <p:nvPr/>
        </p:nvSpPr>
        <p:spPr>
          <a:xfrm>
            <a:off x="563700" y="1018250"/>
            <a:ext cx="2103000" cy="2103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Python Data Types</a:t>
            </a:r>
            <a:endParaRPr b="1" sz="1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56"/>
          <p:cNvSpPr/>
          <p:nvPr/>
        </p:nvSpPr>
        <p:spPr>
          <a:xfrm>
            <a:off x="3392550" y="1360850"/>
            <a:ext cx="1371828" cy="209569"/>
          </a:xfrm>
          <a:custGeom>
            <a:rect b="b" l="l" r="r" t="t"/>
            <a:pathLst>
              <a:path extrusionOk="0" h="434340" w="4572760">
                <a:moveTo>
                  <a:pt x="4554980" y="187960"/>
                </a:moveTo>
                <a:lnTo>
                  <a:pt x="4293360" y="11430"/>
                </a:lnTo>
                <a:cubicBezTo>
                  <a:pt x="4275580" y="0"/>
                  <a:pt x="4252720" y="3810"/>
                  <a:pt x="4240020" y="21590"/>
                </a:cubicBezTo>
                <a:cubicBezTo>
                  <a:pt x="4228590" y="39370"/>
                  <a:pt x="4232400" y="62230"/>
                  <a:pt x="4250180" y="74930"/>
                </a:cubicBezTo>
                <a:lnTo>
                  <a:pt x="440893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4408930" y="257810"/>
                </a:lnTo>
                <a:lnTo>
                  <a:pt x="4250180" y="364490"/>
                </a:lnTo>
                <a:cubicBezTo>
                  <a:pt x="4232400" y="375920"/>
                  <a:pt x="4228590" y="400050"/>
                  <a:pt x="4240020" y="417830"/>
                </a:cubicBezTo>
                <a:cubicBezTo>
                  <a:pt x="4247640" y="429260"/>
                  <a:pt x="4259070" y="434340"/>
                  <a:pt x="4271770" y="434340"/>
                </a:cubicBezTo>
                <a:cubicBezTo>
                  <a:pt x="4279390" y="434340"/>
                  <a:pt x="4287010" y="431800"/>
                  <a:pt x="4293360" y="427990"/>
                </a:cubicBezTo>
                <a:lnTo>
                  <a:pt x="4556250" y="251460"/>
                </a:lnTo>
                <a:cubicBezTo>
                  <a:pt x="4566410" y="243840"/>
                  <a:pt x="4572760" y="232410"/>
                  <a:pt x="4572760" y="219710"/>
                </a:cubicBezTo>
                <a:cubicBezTo>
                  <a:pt x="4572760" y="207010"/>
                  <a:pt x="4566410" y="195580"/>
                  <a:pt x="4554980" y="187960"/>
                </a:cubicBezTo>
                <a:close/>
              </a:path>
            </a:pathLst>
          </a:custGeom>
          <a:solidFill>
            <a:srgbClr val="F5F5F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6"/>
          <p:cNvSpPr txBox="1"/>
          <p:nvPr/>
        </p:nvSpPr>
        <p:spPr>
          <a:xfrm>
            <a:off x="5293000" y="1032575"/>
            <a:ext cx="201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Integers, floats...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5" name="Google Shape;475;p56"/>
          <p:cNvSpPr txBox="1"/>
          <p:nvPr/>
        </p:nvSpPr>
        <p:spPr>
          <a:xfrm>
            <a:off x="6797577" y="1437000"/>
            <a:ext cx="167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Arrays, lists...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6" name="Google Shape;476;p56"/>
          <p:cNvSpPr/>
          <p:nvPr/>
        </p:nvSpPr>
        <p:spPr>
          <a:xfrm>
            <a:off x="3392550" y="2746830"/>
            <a:ext cx="1371828" cy="209569"/>
          </a:xfrm>
          <a:custGeom>
            <a:rect b="b" l="l" r="r" t="t"/>
            <a:pathLst>
              <a:path extrusionOk="0" h="434340" w="4572760">
                <a:moveTo>
                  <a:pt x="4554980" y="187960"/>
                </a:moveTo>
                <a:lnTo>
                  <a:pt x="4293360" y="11430"/>
                </a:lnTo>
                <a:cubicBezTo>
                  <a:pt x="4275580" y="0"/>
                  <a:pt x="4252720" y="3810"/>
                  <a:pt x="4240020" y="21590"/>
                </a:cubicBezTo>
                <a:cubicBezTo>
                  <a:pt x="4228590" y="39370"/>
                  <a:pt x="4232400" y="62230"/>
                  <a:pt x="4250180" y="74930"/>
                </a:cubicBezTo>
                <a:lnTo>
                  <a:pt x="440893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4408930" y="257810"/>
                </a:lnTo>
                <a:lnTo>
                  <a:pt x="4250180" y="364490"/>
                </a:lnTo>
                <a:cubicBezTo>
                  <a:pt x="4232400" y="375920"/>
                  <a:pt x="4228590" y="400050"/>
                  <a:pt x="4240020" y="417830"/>
                </a:cubicBezTo>
                <a:cubicBezTo>
                  <a:pt x="4247640" y="429260"/>
                  <a:pt x="4259070" y="434340"/>
                  <a:pt x="4271770" y="434340"/>
                </a:cubicBezTo>
                <a:cubicBezTo>
                  <a:pt x="4279390" y="434340"/>
                  <a:pt x="4287010" y="431800"/>
                  <a:pt x="4293360" y="427990"/>
                </a:cubicBezTo>
                <a:lnTo>
                  <a:pt x="4556250" y="251460"/>
                </a:lnTo>
                <a:cubicBezTo>
                  <a:pt x="4566410" y="243840"/>
                  <a:pt x="4572760" y="232410"/>
                  <a:pt x="4572760" y="219710"/>
                </a:cubicBezTo>
                <a:cubicBezTo>
                  <a:pt x="4572760" y="207010"/>
                  <a:pt x="4566410" y="195580"/>
                  <a:pt x="4554980" y="187960"/>
                </a:cubicBezTo>
                <a:close/>
              </a:path>
            </a:pathLst>
          </a:custGeom>
          <a:solidFill>
            <a:srgbClr val="F5F5F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6"/>
          <p:cNvSpPr txBox="1"/>
          <p:nvPr/>
        </p:nvSpPr>
        <p:spPr>
          <a:xfrm>
            <a:off x="7104922" y="2851600"/>
            <a:ext cx="82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Level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8" name="Google Shape;478;p56"/>
          <p:cNvSpPr txBox="1"/>
          <p:nvPr/>
        </p:nvSpPr>
        <p:spPr>
          <a:xfrm>
            <a:off x="5293000" y="2389900"/>
            <a:ext cx="211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9" name="Google Shape;479;p56"/>
          <p:cNvSpPr/>
          <p:nvPr/>
        </p:nvSpPr>
        <p:spPr>
          <a:xfrm>
            <a:off x="3976976" y="3928625"/>
            <a:ext cx="1190046" cy="6875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914D"/>
                </a:solidFill>
                <a:latin typeface="Montserrat"/>
              </a:rPr>
              <a:t>VS</a:t>
            </a:r>
          </a:p>
        </p:txBody>
      </p:sp>
      <p:sp>
        <p:nvSpPr>
          <p:cNvPr id="480" name="Google Shape;480;p56"/>
          <p:cNvSpPr/>
          <p:nvPr/>
        </p:nvSpPr>
        <p:spPr>
          <a:xfrm>
            <a:off x="5292975" y="3887425"/>
            <a:ext cx="1679400" cy="793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5F5F6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Efficiency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1" name="Google Shape;481;p56"/>
          <p:cNvSpPr txBox="1"/>
          <p:nvPr/>
        </p:nvSpPr>
        <p:spPr>
          <a:xfrm>
            <a:off x="310896" y="448056"/>
            <a:ext cx="522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5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The truth about...</a:t>
            </a:r>
            <a:endParaRPr sz="2500"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2" name="Google Shape;482;p56"/>
          <p:cNvSpPr/>
          <p:nvPr/>
        </p:nvSpPr>
        <p:spPr>
          <a:xfrm>
            <a:off x="387900" y="8653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6"/>
          <p:cNvSpPr/>
          <p:nvPr/>
        </p:nvSpPr>
        <p:spPr>
          <a:xfrm>
            <a:off x="1119300" y="8653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00" y="1647825"/>
            <a:ext cx="4381500" cy="1847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89" name="Google Shape;489;p57"/>
          <p:cNvSpPr txBox="1"/>
          <p:nvPr/>
        </p:nvSpPr>
        <p:spPr>
          <a:xfrm>
            <a:off x="5941200" y="1759800"/>
            <a:ext cx="24885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14D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Reference count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14D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Type code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14D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Size code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14D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Actual Value</a:t>
            </a:r>
            <a:endParaRPr b="1" sz="1700"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57"/>
          <p:cNvSpPr txBox="1"/>
          <p:nvPr/>
        </p:nvSpPr>
        <p:spPr>
          <a:xfrm>
            <a:off x="310896" y="448056"/>
            <a:ext cx="522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5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Storing an integer</a:t>
            </a:r>
            <a:endParaRPr sz="2500"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57"/>
          <p:cNvSpPr/>
          <p:nvPr/>
        </p:nvSpPr>
        <p:spPr>
          <a:xfrm>
            <a:off x="387900" y="8653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7"/>
          <p:cNvSpPr/>
          <p:nvPr/>
        </p:nvSpPr>
        <p:spPr>
          <a:xfrm>
            <a:off x="1119300" y="8653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8"/>
          <p:cNvSpPr txBox="1"/>
          <p:nvPr/>
        </p:nvSpPr>
        <p:spPr>
          <a:xfrm>
            <a:off x="588352" y="197075"/>
            <a:ext cx="522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8" name="Google Shape;4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425" y="983562"/>
            <a:ext cx="6435174" cy="3756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9" name="Google Shape;499;p58"/>
          <p:cNvSpPr txBox="1"/>
          <p:nvPr/>
        </p:nvSpPr>
        <p:spPr>
          <a:xfrm>
            <a:off x="310896" y="448056"/>
            <a:ext cx="522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5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level</a:t>
            </a:r>
            <a:endParaRPr sz="2500"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0" name="Google Shape;500;p58"/>
          <p:cNvSpPr/>
          <p:nvPr/>
        </p:nvSpPr>
        <p:spPr>
          <a:xfrm>
            <a:off x="387900" y="8653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8"/>
          <p:cNvSpPr/>
          <p:nvPr/>
        </p:nvSpPr>
        <p:spPr>
          <a:xfrm>
            <a:off x="1119300" y="8653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9"/>
          <p:cNvSpPr txBox="1"/>
          <p:nvPr/>
        </p:nvSpPr>
        <p:spPr>
          <a:xfrm>
            <a:off x="588352" y="197075"/>
            <a:ext cx="522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7" name="Google Shape;50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00" y="1119475"/>
            <a:ext cx="4568301" cy="2004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08" name="Google Shape;50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250" y="732575"/>
            <a:ext cx="4086150" cy="3947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9" name="Google Shape;509;p59"/>
          <p:cNvSpPr txBox="1"/>
          <p:nvPr/>
        </p:nvSpPr>
        <p:spPr>
          <a:xfrm>
            <a:off x="310896" y="448056"/>
            <a:ext cx="522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5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Numerical Subtypes</a:t>
            </a:r>
            <a:endParaRPr sz="2500"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59"/>
          <p:cNvSpPr/>
          <p:nvPr/>
        </p:nvSpPr>
        <p:spPr>
          <a:xfrm>
            <a:off x="588350" y="3363775"/>
            <a:ext cx="3613800" cy="1076400"/>
          </a:xfrm>
          <a:prstGeom prst="wedgeRectCallout">
            <a:avLst>
              <a:gd fmla="val -37295" name="adj1"/>
              <a:gd fmla="val 81099" name="adj2"/>
            </a:avLst>
          </a:prstGeom>
          <a:solidFill>
            <a:srgbClr val="FF91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Must check the implementation of floating points. Notice anything weird in some fractions?</a:t>
            </a:r>
            <a:endParaRPr sz="1300"/>
          </a:p>
        </p:txBody>
      </p:sp>
      <p:sp>
        <p:nvSpPr>
          <p:cNvPr id="511" name="Google Shape;511;p59"/>
          <p:cNvSpPr/>
          <p:nvPr/>
        </p:nvSpPr>
        <p:spPr>
          <a:xfrm>
            <a:off x="387900" y="8653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9"/>
          <p:cNvSpPr/>
          <p:nvPr/>
        </p:nvSpPr>
        <p:spPr>
          <a:xfrm>
            <a:off x="1119300" y="8653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0"/>
          <p:cNvSpPr txBox="1"/>
          <p:nvPr/>
        </p:nvSpPr>
        <p:spPr>
          <a:xfrm>
            <a:off x="588352" y="197075"/>
            <a:ext cx="522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8" name="Google Shape;518;p60"/>
          <p:cNvSpPr txBox="1"/>
          <p:nvPr/>
        </p:nvSpPr>
        <p:spPr>
          <a:xfrm>
            <a:off x="310896" y="448056"/>
            <a:ext cx="522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5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Numerical Subtypes</a:t>
            </a:r>
            <a:endParaRPr sz="2500"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19" name="Google Shape;519;p60"/>
          <p:cNvGraphicFramePr/>
          <p:nvPr/>
        </p:nvGraphicFramePr>
        <p:xfrm>
          <a:off x="415275" y="1510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{D3DD8789-6243-472C-B575-5357D173AEC0}</a:tableStyleId>
              </a:tblPr>
              <a:tblGrid>
                <a:gridCol w="1794150"/>
                <a:gridCol w="1086550"/>
                <a:gridCol w="1086550"/>
                <a:gridCol w="1086550"/>
                <a:gridCol w="1086550"/>
                <a:gridCol w="1086550"/>
                <a:gridCol w="1086550"/>
              </a:tblGrid>
              <a:tr h="371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memory usage</a:t>
                      </a:r>
                      <a:endParaRPr b="1" sz="13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float</a:t>
                      </a:r>
                      <a:endParaRPr b="1" sz="13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b="1" sz="13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uint</a:t>
                      </a:r>
                      <a:endParaRPr b="1" sz="13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datetime</a:t>
                      </a:r>
                      <a:endParaRPr b="1" sz="13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bool</a:t>
                      </a:r>
                      <a:endParaRPr b="1" sz="13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object</a:t>
                      </a:r>
                      <a:endParaRPr b="1" sz="13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 byte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int8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uint8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bool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 bytes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float16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int16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uint16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 bytes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float32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int32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uint32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 bytes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float64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int64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uint64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datetime64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variable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object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20" name="Google Shape;520;p60"/>
          <p:cNvSpPr/>
          <p:nvPr/>
        </p:nvSpPr>
        <p:spPr>
          <a:xfrm>
            <a:off x="387900" y="8653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60"/>
          <p:cNvSpPr/>
          <p:nvPr/>
        </p:nvSpPr>
        <p:spPr>
          <a:xfrm>
            <a:off x="1119300" y="8653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1"/>
          <p:cNvSpPr txBox="1"/>
          <p:nvPr/>
        </p:nvSpPr>
        <p:spPr>
          <a:xfrm>
            <a:off x="310900" y="983550"/>
            <a:ext cx="6241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&gt;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Important for Computationally expensive projects!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7" name="Google Shape;527;p61"/>
          <p:cNvSpPr txBox="1"/>
          <p:nvPr/>
        </p:nvSpPr>
        <p:spPr>
          <a:xfrm>
            <a:off x="2388150" y="2094225"/>
            <a:ext cx="1828800" cy="457200"/>
          </a:xfrm>
          <a:prstGeom prst="rect">
            <a:avLst/>
          </a:prstGeom>
          <a:solidFill>
            <a:srgbClr val="FF914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Tuples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p61"/>
          <p:cNvSpPr txBox="1"/>
          <p:nvPr/>
        </p:nvSpPr>
        <p:spPr>
          <a:xfrm>
            <a:off x="4927050" y="2094225"/>
            <a:ext cx="1828800" cy="457200"/>
          </a:xfrm>
          <a:prstGeom prst="rect">
            <a:avLst/>
          </a:prstGeom>
          <a:solidFill>
            <a:srgbClr val="FF914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Sets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9" name="Google Shape;529;p61"/>
          <p:cNvSpPr txBox="1"/>
          <p:nvPr/>
        </p:nvSpPr>
        <p:spPr>
          <a:xfrm>
            <a:off x="310896" y="448056"/>
            <a:ext cx="522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5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Lists, Tuples &amp; Sets</a:t>
            </a:r>
            <a:endParaRPr sz="2500"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0" name="Google Shape;5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088" y="2920213"/>
            <a:ext cx="457200" cy="45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31" name="Google Shape;531;p61"/>
          <p:cNvSpPr txBox="1"/>
          <p:nvPr/>
        </p:nvSpPr>
        <p:spPr>
          <a:xfrm>
            <a:off x="4216950" y="2061225"/>
            <a:ext cx="710100" cy="52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&amp;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2" name="Google Shape;532;p61"/>
          <p:cNvSpPr txBox="1"/>
          <p:nvPr/>
        </p:nvSpPr>
        <p:spPr>
          <a:xfrm>
            <a:off x="3489300" y="2936725"/>
            <a:ext cx="262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5F5F6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 sz="2200">
                <a:solidFill>
                  <a:srgbClr val="F5F5F6"/>
                </a:solidFill>
                <a:latin typeface="Montserrat"/>
                <a:ea typeface="Montserrat"/>
                <a:cs typeface="Montserrat"/>
                <a:sym typeface="Montserrat"/>
              </a:rPr>
              <a:t>re </a:t>
            </a:r>
            <a:r>
              <a:rPr b="1" lang="en" sz="2200">
                <a:solidFill>
                  <a:srgbClr val="F5F5F6"/>
                </a:solidFill>
                <a:latin typeface="Montserrat"/>
                <a:ea typeface="Montserrat"/>
                <a:cs typeface="Montserrat"/>
                <a:sym typeface="Montserrat"/>
              </a:rPr>
              <a:t>FASTER </a:t>
            </a:r>
            <a:r>
              <a:rPr lang="en" sz="2200">
                <a:solidFill>
                  <a:srgbClr val="F5F5F6"/>
                </a:solidFill>
                <a:latin typeface="Montserrat"/>
                <a:ea typeface="Montserrat"/>
                <a:cs typeface="Montserrat"/>
                <a:sym typeface="Montserrat"/>
              </a:rPr>
              <a:t>than</a:t>
            </a:r>
            <a:endParaRPr sz="2200">
              <a:solidFill>
                <a:srgbClr val="F5F5F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3" name="Google Shape;533;p61"/>
          <p:cNvSpPr txBox="1"/>
          <p:nvPr/>
        </p:nvSpPr>
        <p:spPr>
          <a:xfrm>
            <a:off x="3709000" y="3779225"/>
            <a:ext cx="1828800" cy="457200"/>
          </a:xfrm>
          <a:prstGeom prst="rect">
            <a:avLst/>
          </a:prstGeom>
          <a:solidFill>
            <a:srgbClr val="FF914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Lists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4" name="Google Shape;534;p61"/>
          <p:cNvSpPr/>
          <p:nvPr/>
        </p:nvSpPr>
        <p:spPr>
          <a:xfrm>
            <a:off x="387900" y="8653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1"/>
          <p:cNvSpPr/>
          <p:nvPr/>
        </p:nvSpPr>
        <p:spPr>
          <a:xfrm>
            <a:off x="1119300" y="8653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2"/>
          <p:cNvSpPr txBox="1"/>
          <p:nvPr/>
        </p:nvSpPr>
        <p:spPr>
          <a:xfrm>
            <a:off x="588352" y="197075"/>
            <a:ext cx="522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1" name="Google Shape;54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0" y="1130462"/>
            <a:ext cx="8975899" cy="932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2" name="Google Shape;542;p62"/>
          <p:cNvSpPr txBox="1"/>
          <p:nvPr/>
        </p:nvSpPr>
        <p:spPr>
          <a:xfrm>
            <a:off x="3498600" y="2098500"/>
            <a:ext cx="21468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A42C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Index Block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A42C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Object Block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4A42C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Float Block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p62"/>
          <p:cNvSpPr txBox="1"/>
          <p:nvPr/>
        </p:nvSpPr>
        <p:spPr>
          <a:xfrm>
            <a:off x="1806450" y="3257125"/>
            <a:ext cx="5531100" cy="1388400"/>
          </a:xfrm>
          <a:prstGeom prst="rect">
            <a:avLst/>
          </a:prstGeom>
          <a:solidFill>
            <a:srgbClr val="FF914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○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Blocks don’t maintain references to column names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○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Blockmanager Class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○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Categorical data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4" name="Google Shape;544;p62"/>
          <p:cNvSpPr txBox="1"/>
          <p:nvPr/>
        </p:nvSpPr>
        <p:spPr>
          <a:xfrm>
            <a:off x="310901" y="448050"/>
            <a:ext cx="65226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5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Internal </a:t>
            </a:r>
            <a:r>
              <a:rPr lang="en" sz="25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Representation</a:t>
            </a:r>
            <a:r>
              <a:rPr lang="en" sz="25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 of DataFrames</a:t>
            </a:r>
            <a:endParaRPr sz="2500"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5" name="Google Shape;545;p62"/>
          <p:cNvSpPr/>
          <p:nvPr/>
        </p:nvSpPr>
        <p:spPr>
          <a:xfrm>
            <a:off x="387900" y="8653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62"/>
          <p:cNvSpPr/>
          <p:nvPr/>
        </p:nvSpPr>
        <p:spPr>
          <a:xfrm>
            <a:off x="1119300" y="8653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3"/>
          <p:cNvSpPr txBox="1"/>
          <p:nvPr/>
        </p:nvSpPr>
        <p:spPr>
          <a:xfrm>
            <a:off x="588352" y="197075"/>
            <a:ext cx="522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2" name="Google Shape;552;p63"/>
          <p:cNvSpPr txBox="1"/>
          <p:nvPr/>
        </p:nvSpPr>
        <p:spPr>
          <a:xfrm>
            <a:off x="310900" y="983550"/>
            <a:ext cx="847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highlight>
                  <a:srgbClr val="FF914D"/>
                </a:highlight>
                <a:latin typeface="Montserrat"/>
                <a:ea typeface="Montserrat"/>
                <a:cs typeface="Montserrat"/>
                <a:sym typeface="Montserrat"/>
              </a:rPr>
              <a:t> Collections →  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containers that are used to store collections of data such as list, dict and set.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63"/>
          <p:cNvSpPr txBox="1"/>
          <p:nvPr/>
        </p:nvSpPr>
        <p:spPr>
          <a:xfrm>
            <a:off x="1387550" y="1960088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Counter</a:t>
            </a:r>
            <a:endParaRPr sz="2000"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4" name="Google Shape;554;p63"/>
          <p:cNvSpPr txBox="1"/>
          <p:nvPr/>
        </p:nvSpPr>
        <p:spPr>
          <a:xfrm>
            <a:off x="5438325" y="1881013"/>
            <a:ext cx="173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defaultdict</a:t>
            </a:r>
            <a:endParaRPr sz="2000"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5" name="Google Shape;555;p63"/>
          <p:cNvSpPr txBox="1"/>
          <p:nvPr/>
        </p:nvSpPr>
        <p:spPr>
          <a:xfrm>
            <a:off x="1387563" y="3412925"/>
            <a:ext cx="105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deque</a:t>
            </a:r>
            <a:endParaRPr sz="2000"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6" name="Google Shape;556;p63"/>
          <p:cNvSpPr txBox="1"/>
          <p:nvPr/>
        </p:nvSpPr>
        <p:spPr>
          <a:xfrm>
            <a:off x="1387563" y="3907525"/>
            <a:ext cx="231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Optimized version of queue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7" name="Google Shape;557;p63"/>
          <p:cNvSpPr txBox="1"/>
          <p:nvPr/>
        </p:nvSpPr>
        <p:spPr>
          <a:xfrm>
            <a:off x="5438325" y="2375588"/>
            <a:ext cx="231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Optimized version of a dictionary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8" name="Google Shape;558;p63"/>
          <p:cNvSpPr txBox="1"/>
          <p:nvPr/>
        </p:nvSpPr>
        <p:spPr>
          <a:xfrm>
            <a:off x="1387550" y="2375588"/>
            <a:ext cx="231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In: Iterable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Out: Counter Dictionary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9" name="Google Shape;559;p63"/>
          <p:cNvSpPr txBox="1"/>
          <p:nvPr/>
        </p:nvSpPr>
        <p:spPr>
          <a:xfrm>
            <a:off x="310896" y="448056"/>
            <a:ext cx="522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5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A glimpse of Collections module</a:t>
            </a:r>
            <a:endParaRPr sz="2500"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0" name="Google Shape;560;p63"/>
          <p:cNvSpPr txBox="1"/>
          <p:nvPr/>
        </p:nvSpPr>
        <p:spPr>
          <a:xfrm>
            <a:off x="5438338" y="3412925"/>
            <a:ext cx="201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namedtuple</a:t>
            </a:r>
            <a:endParaRPr sz="2000"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1" name="Google Shape;561;p63"/>
          <p:cNvSpPr txBox="1"/>
          <p:nvPr/>
        </p:nvSpPr>
        <p:spPr>
          <a:xfrm>
            <a:off x="5438338" y="3907525"/>
            <a:ext cx="231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Tuple with fixed names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2" name="Google Shape;562;p63"/>
          <p:cNvSpPr/>
          <p:nvPr/>
        </p:nvSpPr>
        <p:spPr>
          <a:xfrm>
            <a:off x="7589500" y="172325"/>
            <a:ext cx="1299300" cy="585000"/>
          </a:xfrm>
          <a:prstGeom prst="wedgeRectCallout">
            <a:avLst>
              <a:gd fmla="val -33497" name="adj1"/>
              <a:gd fmla="val 93534" name="adj2"/>
            </a:avLst>
          </a:prstGeom>
          <a:solidFill>
            <a:srgbClr val="FF91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High Performance!</a:t>
            </a:r>
            <a:endParaRPr sz="1200"/>
          </a:p>
        </p:txBody>
      </p:sp>
      <p:sp>
        <p:nvSpPr>
          <p:cNvPr id="563" name="Google Shape;563;p63"/>
          <p:cNvSpPr/>
          <p:nvPr/>
        </p:nvSpPr>
        <p:spPr>
          <a:xfrm>
            <a:off x="387900" y="8653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63"/>
          <p:cNvSpPr/>
          <p:nvPr/>
        </p:nvSpPr>
        <p:spPr>
          <a:xfrm>
            <a:off x="1119300" y="8653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4"/>
          <p:cNvSpPr txBox="1"/>
          <p:nvPr/>
        </p:nvSpPr>
        <p:spPr>
          <a:xfrm>
            <a:off x="588352" y="197075"/>
            <a:ext cx="522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0" name="Google Shape;570;p64"/>
          <p:cNvSpPr txBox="1"/>
          <p:nvPr/>
        </p:nvSpPr>
        <p:spPr>
          <a:xfrm>
            <a:off x="1204650" y="1440450"/>
            <a:ext cx="67347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4A42C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  Ravel / Reshape technique when using Numpy,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4A42C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 slots when defining a Python Class,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4A42C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 heapy for memory leaks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4A42C"/>
              </a:buClr>
              <a:buSzPts val="1500"/>
              <a:buFont typeface="Calibri"/>
              <a:buChar char="○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Select type while reading, by r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emoving the date column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4A42C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Next step...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1" name="Google Shape;571;p64"/>
          <p:cNvSpPr txBox="1"/>
          <p:nvPr/>
        </p:nvSpPr>
        <p:spPr>
          <a:xfrm>
            <a:off x="310896" y="448056"/>
            <a:ext cx="522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5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Some Best Practices</a:t>
            </a:r>
            <a:endParaRPr sz="2500"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64"/>
          <p:cNvSpPr/>
          <p:nvPr/>
        </p:nvSpPr>
        <p:spPr>
          <a:xfrm>
            <a:off x="387900" y="8653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64"/>
          <p:cNvSpPr/>
          <p:nvPr/>
        </p:nvSpPr>
        <p:spPr>
          <a:xfrm>
            <a:off x="1119300" y="8653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65"/>
          <p:cNvGrpSpPr/>
          <p:nvPr/>
        </p:nvGrpSpPr>
        <p:grpSpPr>
          <a:xfrm>
            <a:off x="313788" y="1023025"/>
            <a:ext cx="2470866" cy="1128582"/>
            <a:chOff x="588350" y="1023025"/>
            <a:chExt cx="2470866" cy="1128582"/>
          </a:xfrm>
        </p:grpSpPr>
        <p:grpSp>
          <p:nvGrpSpPr>
            <p:cNvPr id="579" name="Google Shape;579;p65"/>
            <p:cNvGrpSpPr/>
            <p:nvPr/>
          </p:nvGrpSpPr>
          <p:grpSpPr>
            <a:xfrm>
              <a:off x="588350" y="1023025"/>
              <a:ext cx="2470866" cy="1128582"/>
              <a:chOff x="0" y="0"/>
              <a:chExt cx="2063698" cy="816866"/>
            </a:xfrm>
          </p:grpSpPr>
          <p:sp>
            <p:nvSpPr>
              <p:cNvPr id="580" name="Google Shape;580;p65"/>
              <p:cNvSpPr/>
              <p:nvPr/>
            </p:nvSpPr>
            <p:spPr>
              <a:xfrm>
                <a:off x="92710" y="293370"/>
                <a:ext cx="1958288" cy="510796"/>
              </a:xfrm>
              <a:custGeom>
                <a:rect b="b" l="l" r="r" t="t"/>
                <a:pathLst>
                  <a:path extrusionOk="0" h="510796" w="1958288">
                    <a:moveTo>
                      <a:pt x="0" y="456186"/>
                    </a:moveTo>
                    <a:lnTo>
                      <a:pt x="0" y="510796"/>
                    </a:lnTo>
                    <a:lnTo>
                      <a:pt x="1958288" y="510796"/>
                    </a:lnTo>
                    <a:lnTo>
                      <a:pt x="1958288" y="54610"/>
                    </a:lnTo>
                    <a:lnTo>
                      <a:pt x="1903678" y="0"/>
                    </a:lnTo>
                    <a:lnTo>
                      <a:pt x="1903678" y="456186"/>
                    </a:lnTo>
                    <a:close/>
                  </a:path>
                </a:pathLst>
              </a:custGeom>
              <a:solidFill>
                <a:srgbClr val="9AA7B2"/>
              </a:solidFill>
              <a:ln>
                <a:noFill/>
              </a:ln>
            </p:spPr>
          </p:sp>
          <p:sp>
            <p:nvSpPr>
              <p:cNvPr id="581" name="Google Shape;581;p65"/>
              <p:cNvSpPr/>
              <p:nvPr/>
            </p:nvSpPr>
            <p:spPr>
              <a:xfrm>
                <a:off x="6350" y="11430"/>
                <a:ext cx="1983688" cy="725426"/>
              </a:xfrm>
              <a:custGeom>
                <a:rect b="b" l="l" r="r" t="t"/>
                <a:pathLst>
                  <a:path extrusionOk="0" h="725426" w="1983688">
                    <a:moveTo>
                      <a:pt x="1713178" y="0"/>
                    </a:moveTo>
                    <a:lnTo>
                      <a:pt x="0" y="1270"/>
                    </a:lnTo>
                    <a:lnTo>
                      <a:pt x="0" y="725426"/>
                    </a:lnTo>
                    <a:lnTo>
                      <a:pt x="1982418" y="725426"/>
                    </a:lnTo>
                    <a:lnTo>
                      <a:pt x="1983688" y="266700"/>
                    </a:lnTo>
                    <a:close/>
                  </a:path>
                </a:pathLst>
              </a:custGeom>
              <a:solidFill>
                <a:srgbClr val="FDFEFE"/>
              </a:solidFill>
              <a:ln>
                <a:noFill/>
              </a:ln>
            </p:spPr>
          </p:sp>
          <p:sp>
            <p:nvSpPr>
              <p:cNvPr id="582" name="Google Shape;582;p65"/>
              <p:cNvSpPr/>
              <p:nvPr/>
            </p:nvSpPr>
            <p:spPr>
              <a:xfrm>
                <a:off x="0" y="0"/>
                <a:ext cx="2063698" cy="816866"/>
              </a:xfrm>
              <a:custGeom>
                <a:rect b="b" l="l" r="r" t="t"/>
                <a:pathLst>
                  <a:path extrusionOk="0" h="816866" w="2063698">
                    <a:moveTo>
                      <a:pt x="1996388" y="275590"/>
                    </a:moveTo>
                    <a:lnTo>
                      <a:pt x="1996388" y="275590"/>
                    </a:lnTo>
                    <a:lnTo>
                      <a:pt x="1995118" y="274320"/>
                    </a:lnTo>
                    <a:lnTo>
                      <a:pt x="1859228" y="138430"/>
                    </a:lnTo>
                    <a:lnTo>
                      <a:pt x="1791918" y="71120"/>
                    </a:lnTo>
                    <a:lnTo>
                      <a:pt x="1720798" y="0"/>
                    </a:lnTo>
                    <a:lnTo>
                      <a:pt x="0" y="0"/>
                    </a:lnTo>
                    <a:lnTo>
                      <a:pt x="0" y="749556"/>
                    </a:lnTo>
                    <a:lnTo>
                      <a:pt x="80010" y="749556"/>
                    </a:lnTo>
                    <a:lnTo>
                      <a:pt x="80010" y="816866"/>
                    </a:lnTo>
                    <a:lnTo>
                      <a:pt x="2063698" y="816866"/>
                    </a:lnTo>
                    <a:lnTo>
                      <a:pt x="2063698" y="342900"/>
                    </a:lnTo>
                    <a:lnTo>
                      <a:pt x="1996388" y="275590"/>
                    </a:lnTo>
                    <a:close/>
                    <a:moveTo>
                      <a:pt x="1724608" y="21590"/>
                    </a:moveTo>
                    <a:lnTo>
                      <a:pt x="1850338" y="146050"/>
                    </a:lnTo>
                    <a:lnTo>
                      <a:pt x="1974798" y="270510"/>
                    </a:lnTo>
                    <a:lnTo>
                      <a:pt x="1724608" y="270510"/>
                    </a:lnTo>
                    <a:lnTo>
                      <a:pt x="1724608" y="21590"/>
                    </a:lnTo>
                    <a:close/>
                    <a:moveTo>
                      <a:pt x="12700" y="736856"/>
                    </a:moveTo>
                    <a:lnTo>
                      <a:pt x="12700" y="12700"/>
                    </a:lnTo>
                    <a:lnTo>
                      <a:pt x="1711908" y="12700"/>
                    </a:lnTo>
                    <a:lnTo>
                      <a:pt x="1711908" y="278130"/>
                    </a:lnTo>
                    <a:cubicBezTo>
                      <a:pt x="1711908" y="281940"/>
                      <a:pt x="1714448" y="284480"/>
                      <a:pt x="1718258" y="284480"/>
                    </a:cubicBezTo>
                    <a:lnTo>
                      <a:pt x="1983688" y="284480"/>
                    </a:lnTo>
                    <a:lnTo>
                      <a:pt x="1983688" y="736856"/>
                    </a:lnTo>
                    <a:lnTo>
                      <a:pt x="12700" y="736856"/>
                    </a:lnTo>
                    <a:close/>
                    <a:moveTo>
                      <a:pt x="2050998" y="804166"/>
                    </a:moveTo>
                    <a:lnTo>
                      <a:pt x="92710" y="804166"/>
                    </a:lnTo>
                    <a:lnTo>
                      <a:pt x="92710" y="749556"/>
                    </a:lnTo>
                    <a:lnTo>
                      <a:pt x="1996388" y="749556"/>
                    </a:lnTo>
                    <a:lnTo>
                      <a:pt x="1996388" y="293370"/>
                    </a:lnTo>
                    <a:lnTo>
                      <a:pt x="2050998" y="347980"/>
                    </a:lnTo>
                    <a:lnTo>
                      <a:pt x="2050998" y="804166"/>
                    </a:lnTo>
                    <a:close/>
                  </a:path>
                </a:pathLst>
              </a:custGeom>
              <a:solidFill>
                <a:srgbClr val="77838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3" name="Google Shape;583;p65"/>
            <p:cNvSpPr txBox="1"/>
            <p:nvPr/>
          </p:nvSpPr>
          <p:spPr>
            <a:xfrm>
              <a:off x="661125" y="1038825"/>
              <a:ext cx="2325300" cy="10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u="sng">
                  <a:solidFill>
                    <a:srgbClr val="00669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csv</a:t>
              </a:r>
              <a:r>
                <a:rPr b="1" lang="en">
                  <a:solidFill>
                    <a:srgbClr val="00669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</a:t>
              </a:r>
              <a:endParaRPr b="1">
                <a:solidFill>
                  <a:srgbClr val="00669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669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Spreadsheet file format</a:t>
              </a:r>
              <a:endParaRPr>
                <a:solidFill>
                  <a:srgbClr val="00669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84" name="Google Shape;584;p65"/>
          <p:cNvSpPr txBox="1"/>
          <p:nvPr/>
        </p:nvSpPr>
        <p:spPr>
          <a:xfrm>
            <a:off x="310896" y="448056"/>
            <a:ext cx="522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5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Efficiency &amp; File Formats</a:t>
            </a:r>
            <a:endParaRPr sz="2500"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85" name="Google Shape;585;p65"/>
          <p:cNvGrpSpPr/>
          <p:nvPr/>
        </p:nvGrpSpPr>
        <p:grpSpPr>
          <a:xfrm>
            <a:off x="3336570" y="1023025"/>
            <a:ext cx="2470866" cy="1128582"/>
            <a:chOff x="588350" y="2233400"/>
            <a:chExt cx="2470866" cy="1128582"/>
          </a:xfrm>
        </p:grpSpPr>
        <p:grpSp>
          <p:nvGrpSpPr>
            <p:cNvPr id="586" name="Google Shape;586;p65"/>
            <p:cNvGrpSpPr/>
            <p:nvPr/>
          </p:nvGrpSpPr>
          <p:grpSpPr>
            <a:xfrm>
              <a:off x="588350" y="2233400"/>
              <a:ext cx="2470866" cy="1128582"/>
              <a:chOff x="0" y="0"/>
              <a:chExt cx="2063698" cy="816866"/>
            </a:xfrm>
          </p:grpSpPr>
          <p:sp>
            <p:nvSpPr>
              <p:cNvPr id="587" name="Google Shape;587;p65"/>
              <p:cNvSpPr/>
              <p:nvPr/>
            </p:nvSpPr>
            <p:spPr>
              <a:xfrm>
                <a:off x="92710" y="293370"/>
                <a:ext cx="1958288" cy="510796"/>
              </a:xfrm>
              <a:custGeom>
                <a:rect b="b" l="l" r="r" t="t"/>
                <a:pathLst>
                  <a:path extrusionOk="0" h="510796" w="1958288">
                    <a:moveTo>
                      <a:pt x="0" y="456186"/>
                    </a:moveTo>
                    <a:lnTo>
                      <a:pt x="0" y="510796"/>
                    </a:lnTo>
                    <a:lnTo>
                      <a:pt x="1958288" y="510796"/>
                    </a:lnTo>
                    <a:lnTo>
                      <a:pt x="1958288" y="54610"/>
                    </a:lnTo>
                    <a:lnTo>
                      <a:pt x="1903678" y="0"/>
                    </a:lnTo>
                    <a:lnTo>
                      <a:pt x="1903678" y="456186"/>
                    </a:lnTo>
                    <a:close/>
                  </a:path>
                </a:pathLst>
              </a:custGeom>
              <a:solidFill>
                <a:srgbClr val="9AA7B2"/>
              </a:solidFill>
              <a:ln>
                <a:noFill/>
              </a:ln>
            </p:spPr>
          </p:sp>
          <p:sp>
            <p:nvSpPr>
              <p:cNvPr id="588" name="Google Shape;588;p65"/>
              <p:cNvSpPr/>
              <p:nvPr/>
            </p:nvSpPr>
            <p:spPr>
              <a:xfrm>
                <a:off x="6350" y="11430"/>
                <a:ext cx="1983688" cy="725426"/>
              </a:xfrm>
              <a:custGeom>
                <a:rect b="b" l="l" r="r" t="t"/>
                <a:pathLst>
                  <a:path extrusionOk="0" h="725426" w="1983688">
                    <a:moveTo>
                      <a:pt x="1713178" y="0"/>
                    </a:moveTo>
                    <a:lnTo>
                      <a:pt x="0" y="1270"/>
                    </a:lnTo>
                    <a:lnTo>
                      <a:pt x="0" y="725426"/>
                    </a:lnTo>
                    <a:lnTo>
                      <a:pt x="1982418" y="725426"/>
                    </a:lnTo>
                    <a:lnTo>
                      <a:pt x="1983688" y="266700"/>
                    </a:lnTo>
                    <a:close/>
                  </a:path>
                </a:pathLst>
              </a:custGeom>
              <a:solidFill>
                <a:srgbClr val="FDFEFE"/>
              </a:solidFill>
              <a:ln>
                <a:noFill/>
              </a:ln>
            </p:spPr>
          </p:sp>
          <p:sp>
            <p:nvSpPr>
              <p:cNvPr id="589" name="Google Shape;589;p65"/>
              <p:cNvSpPr/>
              <p:nvPr/>
            </p:nvSpPr>
            <p:spPr>
              <a:xfrm>
                <a:off x="0" y="0"/>
                <a:ext cx="2063698" cy="816866"/>
              </a:xfrm>
              <a:custGeom>
                <a:rect b="b" l="l" r="r" t="t"/>
                <a:pathLst>
                  <a:path extrusionOk="0" h="816866" w="2063698">
                    <a:moveTo>
                      <a:pt x="1996388" y="275590"/>
                    </a:moveTo>
                    <a:lnTo>
                      <a:pt x="1996388" y="275590"/>
                    </a:lnTo>
                    <a:lnTo>
                      <a:pt x="1995118" y="274320"/>
                    </a:lnTo>
                    <a:lnTo>
                      <a:pt x="1859228" y="138430"/>
                    </a:lnTo>
                    <a:lnTo>
                      <a:pt x="1791918" y="71120"/>
                    </a:lnTo>
                    <a:lnTo>
                      <a:pt x="1720798" y="0"/>
                    </a:lnTo>
                    <a:lnTo>
                      <a:pt x="0" y="0"/>
                    </a:lnTo>
                    <a:lnTo>
                      <a:pt x="0" y="749556"/>
                    </a:lnTo>
                    <a:lnTo>
                      <a:pt x="80010" y="749556"/>
                    </a:lnTo>
                    <a:lnTo>
                      <a:pt x="80010" y="816866"/>
                    </a:lnTo>
                    <a:lnTo>
                      <a:pt x="2063698" y="816866"/>
                    </a:lnTo>
                    <a:lnTo>
                      <a:pt x="2063698" y="342900"/>
                    </a:lnTo>
                    <a:lnTo>
                      <a:pt x="1996388" y="275590"/>
                    </a:lnTo>
                    <a:close/>
                    <a:moveTo>
                      <a:pt x="1724608" y="21590"/>
                    </a:moveTo>
                    <a:lnTo>
                      <a:pt x="1850338" y="146050"/>
                    </a:lnTo>
                    <a:lnTo>
                      <a:pt x="1974798" y="270510"/>
                    </a:lnTo>
                    <a:lnTo>
                      <a:pt x="1724608" y="270510"/>
                    </a:lnTo>
                    <a:lnTo>
                      <a:pt x="1724608" y="21590"/>
                    </a:lnTo>
                    <a:close/>
                    <a:moveTo>
                      <a:pt x="12700" y="736856"/>
                    </a:moveTo>
                    <a:lnTo>
                      <a:pt x="12700" y="12700"/>
                    </a:lnTo>
                    <a:lnTo>
                      <a:pt x="1711908" y="12700"/>
                    </a:lnTo>
                    <a:lnTo>
                      <a:pt x="1711908" y="278130"/>
                    </a:lnTo>
                    <a:cubicBezTo>
                      <a:pt x="1711908" y="281940"/>
                      <a:pt x="1714448" y="284480"/>
                      <a:pt x="1718258" y="284480"/>
                    </a:cubicBezTo>
                    <a:lnTo>
                      <a:pt x="1983688" y="284480"/>
                    </a:lnTo>
                    <a:lnTo>
                      <a:pt x="1983688" y="736856"/>
                    </a:lnTo>
                    <a:lnTo>
                      <a:pt x="12700" y="736856"/>
                    </a:lnTo>
                    <a:close/>
                    <a:moveTo>
                      <a:pt x="2050998" y="804166"/>
                    </a:moveTo>
                    <a:lnTo>
                      <a:pt x="92710" y="804166"/>
                    </a:lnTo>
                    <a:lnTo>
                      <a:pt x="92710" y="749556"/>
                    </a:lnTo>
                    <a:lnTo>
                      <a:pt x="1996388" y="749556"/>
                    </a:lnTo>
                    <a:lnTo>
                      <a:pt x="1996388" y="293370"/>
                    </a:lnTo>
                    <a:lnTo>
                      <a:pt x="2050998" y="347980"/>
                    </a:lnTo>
                    <a:lnTo>
                      <a:pt x="2050998" y="804166"/>
                    </a:lnTo>
                    <a:close/>
                  </a:path>
                </a:pathLst>
              </a:custGeom>
              <a:solidFill>
                <a:srgbClr val="77838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0" name="Google Shape;590;p65"/>
            <p:cNvSpPr txBox="1"/>
            <p:nvPr/>
          </p:nvSpPr>
          <p:spPr>
            <a:xfrm>
              <a:off x="667588" y="2274350"/>
              <a:ext cx="2312400" cy="10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u="sng">
                  <a:solidFill>
                    <a:srgbClr val="00669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txt</a:t>
              </a:r>
              <a:r>
                <a:rPr b="1" lang="en">
                  <a:solidFill>
                    <a:srgbClr val="00669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</a:t>
              </a:r>
              <a:endParaRPr b="1">
                <a:solidFill>
                  <a:srgbClr val="00669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669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Plain Text (Unstructured)</a:t>
              </a:r>
              <a:endParaRPr>
                <a:solidFill>
                  <a:srgbClr val="00669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91" name="Google Shape;591;p65"/>
          <p:cNvGrpSpPr/>
          <p:nvPr/>
        </p:nvGrpSpPr>
        <p:grpSpPr>
          <a:xfrm>
            <a:off x="6359352" y="983550"/>
            <a:ext cx="2470866" cy="1128582"/>
            <a:chOff x="6061764" y="983550"/>
            <a:chExt cx="2470866" cy="1128582"/>
          </a:xfrm>
        </p:grpSpPr>
        <p:grpSp>
          <p:nvGrpSpPr>
            <p:cNvPr id="592" name="Google Shape;592;p65"/>
            <p:cNvGrpSpPr/>
            <p:nvPr/>
          </p:nvGrpSpPr>
          <p:grpSpPr>
            <a:xfrm>
              <a:off x="6061764" y="983550"/>
              <a:ext cx="2470866" cy="1128582"/>
              <a:chOff x="0" y="0"/>
              <a:chExt cx="2063698" cy="816866"/>
            </a:xfrm>
          </p:grpSpPr>
          <p:sp>
            <p:nvSpPr>
              <p:cNvPr id="593" name="Google Shape;593;p65"/>
              <p:cNvSpPr/>
              <p:nvPr/>
            </p:nvSpPr>
            <p:spPr>
              <a:xfrm>
                <a:off x="92710" y="293370"/>
                <a:ext cx="1958288" cy="510796"/>
              </a:xfrm>
              <a:custGeom>
                <a:rect b="b" l="l" r="r" t="t"/>
                <a:pathLst>
                  <a:path extrusionOk="0" h="510796" w="1958288">
                    <a:moveTo>
                      <a:pt x="0" y="456186"/>
                    </a:moveTo>
                    <a:lnTo>
                      <a:pt x="0" y="510796"/>
                    </a:lnTo>
                    <a:lnTo>
                      <a:pt x="1958288" y="510796"/>
                    </a:lnTo>
                    <a:lnTo>
                      <a:pt x="1958288" y="54610"/>
                    </a:lnTo>
                    <a:lnTo>
                      <a:pt x="1903678" y="0"/>
                    </a:lnTo>
                    <a:lnTo>
                      <a:pt x="1903678" y="456186"/>
                    </a:lnTo>
                    <a:close/>
                  </a:path>
                </a:pathLst>
              </a:custGeom>
              <a:solidFill>
                <a:srgbClr val="9AA7B2"/>
              </a:solidFill>
              <a:ln>
                <a:noFill/>
              </a:ln>
            </p:spPr>
          </p:sp>
          <p:sp>
            <p:nvSpPr>
              <p:cNvPr id="594" name="Google Shape;594;p65"/>
              <p:cNvSpPr/>
              <p:nvPr/>
            </p:nvSpPr>
            <p:spPr>
              <a:xfrm>
                <a:off x="6350" y="11430"/>
                <a:ext cx="1983688" cy="725426"/>
              </a:xfrm>
              <a:custGeom>
                <a:rect b="b" l="l" r="r" t="t"/>
                <a:pathLst>
                  <a:path extrusionOk="0" h="725426" w="1983688">
                    <a:moveTo>
                      <a:pt x="1713178" y="0"/>
                    </a:moveTo>
                    <a:lnTo>
                      <a:pt x="0" y="1270"/>
                    </a:lnTo>
                    <a:lnTo>
                      <a:pt x="0" y="725426"/>
                    </a:lnTo>
                    <a:lnTo>
                      <a:pt x="1982418" y="725426"/>
                    </a:lnTo>
                    <a:lnTo>
                      <a:pt x="1983688" y="266700"/>
                    </a:lnTo>
                    <a:close/>
                  </a:path>
                </a:pathLst>
              </a:custGeom>
              <a:solidFill>
                <a:srgbClr val="FDFEFE"/>
              </a:solidFill>
              <a:ln>
                <a:noFill/>
              </a:ln>
            </p:spPr>
          </p:sp>
          <p:sp>
            <p:nvSpPr>
              <p:cNvPr id="595" name="Google Shape;595;p65"/>
              <p:cNvSpPr/>
              <p:nvPr/>
            </p:nvSpPr>
            <p:spPr>
              <a:xfrm>
                <a:off x="0" y="0"/>
                <a:ext cx="2063698" cy="816866"/>
              </a:xfrm>
              <a:custGeom>
                <a:rect b="b" l="l" r="r" t="t"/>
                <a:pathLst>
                  <a:path extrusionOk="0" h="816866" w="2063698">
                    <a:moveTo>
                      <a:pt x="1996388" y="275590"/>
                    </a:moveTo>
                    <a:lnTo>
                      <a:pt x="1996388" y="275590"/>
                    </a:lnTo>
                    <a:lnTo>
                      <a:pt x="1995118" y="274320"/>
                    </a:lnTo>
                    <a:lnTo>
                      <a:pt x="1859228" y="138430"/>
                    </a:lnTo>
                    <a:lnTo>
                      <a:pt x="1791918" y="71120"/>
                    </a:lnTo>
                    <a:lnTo>
                      <a:pt x="1720798" y="0"/>
                    </a:lnTo>
                    <a:lnTo>
                      <a:pt x="0" y="0"/>
                    </a:lnTo>
                    <a:lnTo>
                      <a:pt x="0" y="749556"/>
                    </a:lnTo>
                    <a:lnTo>
                      <a:pt x="80010" y="749556"/>
                    </a:lnTo>
                    <a:lnTo>
                      <a:pt x="80010" y="816866"/>
                    </a:lnTo>
                    <a:lnTo>
                      <a:pt x="2063698" y="816866"/>
                    </a:lnTo>
                    <a:lnTo>
                      <a:pt x="2063698" y="342900"/>
                    </a:lnTo>
                    <a:lnTo>
                      <a:pt x="1996388" y="275590"/>
                    </a:lnTo>
                    <a:close/>
                    <a:moveTo>
                      <a:pt x="1724608" y="21590"/>
                    </a:moveTo>
                    <a:lnTo>
                      <a:pt x="1850338" y="146050"/>
                    </a:lnTo>
                    <a:lnTo>
                      <a:pt x="1974798" y="270510"/>
                    </a:lnTo>
                    <a:lnTo>
                      <a:pt x="1724608" y="270510"/>
                    </a:lnTo>
                    <a:lnTo>
                      <a:pt x="1724608" y="21590"/>
                    </a:lnTo>
                    <a:close/>
                    <a:moveTo>
                      <a:pt x="12700" y="736856"/>
                    </a:moveTo>
                    <a:lnTo>
                      <a:pt x="12700" y="12700"/>
                    </a:lnTo>
                    <a:lnTo>
                      <a:pt x="1711908" y="12700"/>
                    </a:lnTo>
                    <a:lnTo>
                      <a:pt x="1711908" y="278130"/>
                    </a:lnTo>
                    <a:cubicBezTo>
                      <a:pt x="1711908" y="281940"/>
                      <a:pt x="1714448" y="284480"/>
                      <a:pt x="1718258" y="284480"/>
                    </a:cubicBezTo>
                    <a:lnTo>
                      <a:pt x="1983688" y="284480"/>
                    </a:lnTo>
                    <a:lnTo>
                      <a:pt x="1983688" y="736856"/>
                    </a:lnTo>
                    <a:lnTo>
                      <a:pt x="12700" y="736856"/>
                    </a:lnTo>
                    <a:close/>
                    <a:moveTo>
                      <a:pt x="2050998" y="804166"/>
                    </a:moveTo>
                    <a:lnTo>
                      <a:pt x="92710" y="804166"/>
                    </a:lnTo>
                    <a:lnTo>
                      <a:pt x="92710" y="749556"/>
                    </a:lnTo>
                    <a:lnTo>
                      <a:pt x="1996388" y="749556"/>
                    </a:lnTo>
                    <a:lnTo>
                      <a:pt x="1996388" y="293370"/>
                    </a:lnTo>
                    <a:lnTo>
                      <a:pt x="2050998" y="347980"/>
                    </a:lnTo>
                    <a:lnTo>
                      <a:pt x="2050998" y="804166"/>
                    </a:lnTo>
                    <a:close/>
                  </a:path>
                </a:pathLst>
              </a:custGeom>
              <a:solidFill>
                <a:srgbClr val="77838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6" name="Google Shape;596;p65"/>
            <p:cNvSpPr txBox="1"/>
            <p:nvPr/>
          </p:nvSpPr>
          <p:spPr>
            <a:xfrm>
              <a:off x="6226800" y="1023025"/>
              <a:ext cx="2140800" cy="9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u="sng">
                  <a:solidFill>
                    <a:srgbClr val="00669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xlsx</a:t>
              </a:r>
              <a:r>
                <a:rPr b="1" lang="en">
                  <a:solidFill>
                    <a:srgbClr val="00669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</a:t>
              </a:r>
              <a:endParaRPr b="1">
                <a:solidFill>
                  <a:srgbClr val="00669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669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XML file format</a:t>
              </a:r>
              <a:endParaRPr>
                <a:solidFill>
                  <a:srgbClr val="00669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97" name="Google Shape;597;p65"/>
          <p:cNvGrpSpPr/>
          <p:nvPr/>
        </p:nvGrpSpPr>
        <p:grpSpPr>
          <a:xfrm>
            <a:off x="205975" y="2467742"/>
            <a:ext cx="2470866" cy="1128582"/>
            <a:chOff x="787175" y="2896917"/>
            <a:chExt cx="2470866" cy="1128582"/>
          </a:xfrm>
        </p:grpSpPr>
        <p:grpSp>
          <p:nvGrpSpPr>
            <p:cNvPr id="598" name="Google Shape;598;p65"/>
            <p:cNvGrpSpPr/>
            <p:nvPr/>
          </p:nvGrpSpPr>
          <p:grpSpPr>
            <a:xfrm>
              <a:off x="787175" y="2896917"/>
              <a:ext cx="2470866" cy="1128582"/>
              <a:chOff x="0" y="0"/>
              <a:chExt cx="2063698" cy="816866"/>
            </a:xfrm>
          </p:grpSpPr>
          <p:sp>
            <p:nvSpPr>
              <p:cNvPr id="599" name="Google Shape;599;p65"/>
              <p:cNvSpPr/>
              <p:nvPr/>
            </p:nvSpPr>
            <p:spPr>
              <a:xfrm>
                <a:off x="92710" y="293370"/>
                <a:ext cx="1958288" cy="510796"/>
              </a:xfrm>
              <a:custGeom>
                <a:rect b="b" l="l" r="r" t="t"/>
                <a:pathLst>
                  <a:path extrusionOk="0" h="510796" w="1958288">
                    <a:moveTo>
                      <a:pt x="0" y="456186"/>
                    </a:moveTo>
                    <a:lnTo>
                      <a:pt x="0" y="510796"/>
                    </a:lnTo>
                    <a:lnTo>
                      <a:pt x="1958288" y="510796"/>
                    </a:lnTo>
                    <a:lnTo>
                      <a:pt x="1958288" y="54610"/>
                    </a:lnTo>
                    <a:lnTo>
                      <a:pt x="1903678" y="0"/>
                    </a:lnTo>
                    <a:lnTo>
                      <a:pt x="1903678" y="456186"/>
                    </a:lnTo>
                    <a:close/>
                  </a:path>
                </a:pathLst>
              </a:custGeom>
              <a:solidFill>
                <a:srgbClr val="9AA7B2"/>
              </a:solidFill>
              <a:ln>
                <a:noFill/>
              </a:ln>
            </p:spPr>
          </p:sp>
          <p:sp>
            <p:nvSpPr>
              <p:cNvPr id="600" name="Google Shape;600;p65"/>
              <p:cNvSpPr/>
              <p:nvPr/>
            </p:nvSpPr>
            <p:spPr>
              <a:xfrm>
                <a:off x="6350" y="11430"/>
                <a:ext cx="1983688" cy="725426"/>
              </a:xfrm>
              <a:custGeom>
                <a:rect b="b" l="l" r="r" t="t"/>
                <a:pathLst>
                  <a:path extrusionOk="0" h="725426" w="1983688">
                    <a:moveTo>
                      <a:pt x="1713178" y="0"/>
                    </a:moveTo>
                    <a:lnTo>
                      <a:pt x="0" y="1270"/>
                    </a:lnTo>
                    <a:lnTo>
                      <a:pt x="0" y="725426"/>
                    </a:lnTo>
                    <a:lnTo>
                      <a:pt x="1982418" y="725426"/>
                    </a:lnTo>
                    <a:lnTo>
                      <a:pt x="1983688" y="266700"/>
                    </a:lnTo>
                    <a:close/>
                  </a:path>
                </a:pathLst>
              </a:custGeom>
              <a:solidFill>
                <a:srgbClr val="FDFEFE"/>
              </a:solidFill>
              <a:ln>
                <a:noFill/>
              </a:ln>
            </p:spPr>
          </p:sp>
          <p:sp>
            <p:nvSpPr>
              <p:cNvPr id="601" name="Google Shape;601;p65"/>
              <p:cNvSpPr/>
              <p:nvPr/>
            </p:nvSpPr>
            <p:spPr>
              <a:xfrm>
                <a:off x="0" y="0"/>
                <a:ext cx="2063698" cy="816866"/>
              </a:xfrm>
              <a:custGeom>
                <a:rect b="b" l="l" r="r" t="t"/>
                <a:pathLst>
                  <a:path extrusionOk="0" h="816866" w="2063698">
                    <a:moveTo>
                      <a:pt x="1996388" y="275590"/>
                    </a:moveTo>
                    <a:lnTo>
                      <a:pt x="1996388" y="275590"/>
                    </a:lnTo>
                    <a:lnTo>
                      <a:pt x="1995118" y="274320"/>
                    </a:lnTo>
                    <a:lnTo>
                      <a:pt x="1859228" y="138430"/>
                    </a:lnTo>
                    <a:lnTo>
                      <a:pt x="1791918" y="71120"/>
                    </a:lnTo>
                    <a:lnTo>
                      <a:pt x="1720798" y="0"/>
                    </a:lnTo>
                    <a:lnTo>
                      <a:pt x="0" y="0"/>
                    </a:lnTo>
                    <a:lnTo>
                      <a:pt x="0" y="749556"/>
                    </a:lnTo>
                    <a:lnTo>
                      <a:pt x="80010" y="749556"/>
                    </a:lnTo>
                    <a:lnTo>
                      <a:pt x="80010" y="816866"/>
                    </a:lnTo>
                    <a:lnTo>
                      <a:pt x="2063698" y="816866"/>
                    </a:lnTo>
                    <a:lnTo>
                      <a:pt x="2063698" y="342900"/>
                    </a:lnTo>
                    <a:lnTo>
                      <a:pt x="1996388" y="275590"/>
                    </a:lnTo>
                    <a:close/>
                    <a:moveTo>
                      <a:pt x="1724608" y="21590"/>
                    </a:moveTo>
                    <a:lnTo>
                      <a:pt x="1850338" y="146050"/>
                    </a:lnTo>
                    <a:lnTo>
                      <a:pt x="1974798" y="270510"/>
                    </a:lnTo>
                    <a:lnTo>
                      <a:pt x="1724608" y="270510"/>
                    </a:lnTo>
                    <a:lnTo>
                      <a:pt x="1724608" y="21590"/>
                    </a:lnTo>
                    <a:close/>
                    <a:moveTo>
                      <a:pt x="12700" y="736856"/>
                    </a:moveTo>
                    <a:lnTo>
                      <a:pt x="12700" y="12700"/>
                    </a:lnTo>
                    <a:lnTo>
                      <a:pt x="1711908" y="12700"/>
                    </a:lnTo>
                    <a:lnTo>
                      <a:pt x="1711908" y="278130"/>
                    </a:lnTo>
                    <a:cubicBezTo>
                      <a:pt x="1711908" y="281940"/>
                      <a:pt x="1714448" y="284480"/>
                      <a:pt x="1718258" y="284480"/>
                    </a:cubicBezTo>
                    <a:lnTo>
                      <a:pt x="1983688" y="284480"/>
                    </a:lnTo>
                    <a:lnTo>
                      <a:pt x="1983688" y="736856"/>
                    </a:lnTo>
                    <a:lnTo>
                      <a:pt x="12700" y="736856"/>
                    </a:lnTo>
                    <a:close/>
                    <a:moveTo>
                      <a:pt x="2050998" y="804166"/>
                    </a:moveTo>
                    <a:lnTo>
                      <a:pt x="92710" y="804166"/>
                    </a:lnTo>
                    <a:lnTo>
                      <a:pt x="92710" y="749556"/>
                    </a:lnTo>
                    <a:lnTo>
                      <a:pt x="1996388" y="749556"/>
                    </a:lnTo>
                    <a:lnTo>
                      <a:pt x="1996388" y="293370"/>
                    </a:lnTo>
                    <a:lnTo>
                      <a:pt x="2050998" y="347980"/>
                    </a:lnTo>
                    <a:lnTo>
                      <a:pt x="2050998" y="804166"/>
                    </a:lnTo>
                    <a:close/>
                  </a:path>
                </a:pathLst>
              </a:custGeom>
              <a:solidFill>
                <a:srgbClr val="77838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2" name="Google Shape;602;p65"/>
            <p:cNvSpPr txBox="1"/>
            <p:nvPr/>
          </p:nvSpPr>
          <p:spPr>
            <a:xfrm>
              <a:off x="952208" y="2902458"/>
              <a:ext cx="2140800" cy="11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u="sng">
                  <a:solidFill>
                    <a:srgbClr val="00669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json</a:t>
              </a:r>
              <a:r>
                <a:rPr b="1" lang="en">
                  <a:solidFill>
                    <a:srgbClr val="00669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</a:t>
              </a:r>
              <a:endParaRPr b="1">
                <a:solidFill>
                  <a:srgbClr val="00669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669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Designed for transmitting structured data</a:t>
              </a:r>
              <a:endParaRPr sz="1200">
                <a:solidFill>
                  <a:srgbClr val="00669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03" name="Google Shape;603;p65"/>
          <p:cNvGrpSpPr/>
          <p:nvPr/>
        </p:nvGrpSpPr>
        <p:grpSpPr>
          <a:xfrm>
            <a:off x="4380100" y="2300272"/>
            <a:ext cx="2470866" cy="1128582"/>
            <a:chOff x="3517775" y="3720197"/>
            <a:chExt cx="2470866" cy="1128582"/>
          </a:xfrm>
        </p:grpSpPr>
        <p:grpSp>
          <p:nvGrpSpPr>
            <p:cNvPr id="604" name="Google Shape;604;p65"/>
            <p:cNvGrpSpPr/>
            <p:nvPr/>
          </p:nvGrpSpPr>
          <p:grpSpPr>
            <a:xfrm>
              <a:off x="3517775" y="3720197"/>
              <a:ext cx="2470866" cy="1128582"/>
              <a:chOff x="0" y="0"/>
              <a:chExt cx="2063698" cy="816866"/>
            </a:xfrm>
          </p:grpSpPr>
          <p:sp>
            <p:nvSpPr>
              <p:cNvPr id="605" name="Google Shape;605;p65"/>
              <p:cNvSpPr/>
              <p:nvPr/>
            </p:nvSpPr>
            <p:spPr>
              <a:xfrm>
                <a:off x="92710" y="293370"/>
                <a:ext cx="1958288" cy="510796"/>
              </a:xfrm>
              <a:custGeom>
                <a:rect b="b" l="l" r="r" t="t"/>
                <a:pathLst>
                  <a:path extrusionOk="0" h="510796" w="1958288">
                    <a:moveTo>
                      <a:pt x="0" y="456186"/>
                    </a:moveTo>
                    <a:lnTo>
                      <a:pt x="0" y="510796"/>
                    </a:lnTo>
                    <a:lnTo>
                      <a:pt x="1958288" y="510796"/>
                    </a:lnTo>
                    <a:lnTo>
                      <a:pt x="1958288" y="54610"/>
                    </a:lnTo>
                    <a:lnTo>
                      <a:pt x="1903678" y="0"/>
                    </a:lnTo>
                    <a:lnTo>
                      <a:pt x="1903678" y="456186"/>
                    </a:lnTo>
                    <a:close/>
                  </a:path>
                </a:pathLst>
              </a:custGeom>
              <a:solidFill>
                <a:srgbClr val="9AA7B2"/>
              </a:solidFill>
              <a:ln>
                <a:noFill/>
              </a:ln>
            </p:spPr>
          </p:sp>
          <p:sp>
            <p:nvSpPr>
              <p:cNvPr id="606" name="Google Shape;606;p65"/>
              <p:cNvSpPr/>
              <p:nvPr/>
            </p:nvSpPr>
            <p:spPr>
              <a:xfrm>
                <a:off x="6350" y="11430"/>
                <a:ext cx="1983688" cy="725426"/>
              </a:xfrm>
              <a:custGeom>
                <a:rect b="b" l="l" r="r" t="t"/>
                <a:pathLst>
                  <a:path extrusionOk="0" h="725426" w="1983688">
                    <a:moveTo>
                      <a:pt x="1713178" y="0"/>
                    </a:moveTo>
                    <a:lnTo>
                      <a:pt x="0" y="1270"/>
                    </a:lnTo>
                    <a:lnTo>
                      <a:pt x="0" y="725426"/>
                    </a:lnTo>
                    <a:lnTo>
                      <a:pt x="1982418" y="725426"/>
                    </a:lnTo>
                    <a:lnTo>
                      <a:pt x="1983688" y="266700"/>
                    </a:lnTo>
                    <a:close/>
                  </a:path>
                </a:pathLst>
              </a:custGeom>
              <a:solidFill>
                <a:srgbClr val="FDFEFE"/>
              </a:solidFill>
              <a:ln>
                <a:noFill/>
              </a:ln>
            </p:spPr>
          </p:sp>
          <p:sp>
            <p:nvSpPr>
              <p:cNvPr id="607" name="Google Shape;607;p65"/>
              <p:cNvSpPr/>
              <p:nvPr/>
            </p:nvSpPr>
            <p:spPr>
              <a:xfrm>
                <a:off x="0" y="0"/>
                <a:ext cx="2063698" cy="816866"/>
              </a:xfrm>
              <a:custGeom>
                <a:rect b="b" l="l" r="r" t="t"/>
                <a:pathLst>
                  <a:path extrusionOk="0" h="816866" w="2063698">
                    <a:moveTo>
                      <a:pt x="1996388" y="275590"/>
                    </a:moveTo>
                    <a:lnTo>
                      <a:pt x="1996388" y="275590"/>
                    </a:lnTo>
                    <a:lnTo>
                      <a:pt x="1995118" y="274320"/>
                    </a:lnTo>
                    <a:lnTo>
                      <a:pt x="1859228" y="138430"/>
                    </a:lnTo>
                    <a:lnTo>
                      <a:pt x="1791918" y="71120"/>
                    </a:lnTo>
                    <a:lnTo>
                      <a:pt x="1720798" y="0"/>
                    </a:lnTo>
                    <a:lnTo>
                      <a:pt x="0" y="0"/>
                    </a:lnTo>
                    <a:lnTo>
                      <a:pt x="0" y="749556"/>
                    </a:lnTo>
                    <a:lnTo>
                      <a:pt x="80010" y="749556"/>
                    </a:lnTo>
                    <a:lnTo>
                      <a:pt x="80010" y="816866"/>
                    </a:lnTo>
                    <a:lnTo>
                      <a:pt x="2063698" y="816866"/>
                    </a:lnTo>
                    <a:lnTo>
                      <a:pt x="2063698" y="342900"/>
                    </a:lnTo>
                    <a:lnTo>
                      <a:pt x="1996388" y="275590"/>
                    </a:lnTo>
                    <a:close/>
                    <a:moveTo>
                      <a:pt x="1724608" y="21590"/>
                    </a:moveTo>
                    <a:lnTo>
                      <a:pt x="1850338" y="146050"/>
                    </a:lnTo>
                    <a:lnTo>
                      <a:pt x="1974798" y="270510"/>
                    </a:lnTo>
                    <a:lnTo>
                      <a:pt x="1724608" y="270510"/>
                    </a:lnTo>
                    <a:lnTo>
                      <a:pt x="1724608" y="21590"/>
                    </a:lnTo>
                    <a:close/>
                    <a:moveTo>
                      <a:pt x="12700" y="736856"/>
                    </a:moveTo>
                    <a:lnTo>
                      <a:pt x="12700" y="12700"/>
                    </a:lnTo>
                    <a:lnTo>
                      <a:pt x="1711908" y="12700"/>
                    </a:lnTo>
                    <a:lnTo>
                      <a:pt x="1711908" y="278130"/>
                    </a:lnTo>
                    <a:cubicBezTo>
                      <a:pt x="1711908" y="281940"/>
                      <a:pt x="1714448" y="284480"/>
                      <a:pt x="1718258" y="284480"/>
                    </a:cubicBezTo>
                    <a:lnTo>
                      <a:pt x="1983688" y="284480"/>
                    </a:lnTo>
                    <a:lnTo>
                      <a:pt x="1983688" y="736856"/>
                    </a:lnTo>
                    <a:lnTo>
                      <a:pt x="12700" y="736856"/>
                    </a:lnTo>
                    <a:close/>
                    <a:moveTo>
                      <a:pt x="2050998" y="804166"/>
                    </a:moveTo>
                    <a:lnTo>
                      <a:pt x="92710" y="804166"/>
                    </a:lnTo>
                    <a:lnTo>
                      <a:pt x="92710" y="749556"/>
                    </a:lnTo>
                    <a:lnTo>
                      <a:pt x="1996388" y="749556"/>
                    </a:lnTo>
                    <a:lnTo>
                      <a:pt x="1996388" y="293370"/>
                    </a:lnTo>
                    <a:lnTo>
                      <a:pt x="2050998" y="347980"/>
                    </a:lnTo>
                    <a:lnTo>
                      <a:pt x="2050998" y="804166"/>
                    </a:lnTo>
                    <a:close/>
                  </a:path>
                </a:pathLst>
              </a:custGeom>
              <a:solidFill>
                <a:srgbClr val="77838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8" name="Google Shape;608;p65"/>
            <p:cNvSpPr txBox="1"/>
            <p:nvPr/>
          </p:nvSpPr>
          <p:spPr>
            <a:xfrm>
              <a:off x="3644858" y="3761138"/>
              <a:ext cx="22167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u="sng">
                  <a:solidFill>
                    <a:srgbClr val="00669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xml</a:t>
              </a:r>
              <a:r>
                <a:rPr b="1" lang="en">
                  <a:solidFill>
                    <a:srgbClr val="00669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</a:t>
              </a:r>
              <a:endParaRPr b="1">
                <a:solidFill>
                  <a:srgbClr val="00669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669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Human &amp; Machine readable</a:t>
              </a:r>
              <a:endParaRPr>
                <a:solidFill>
                  <a:srgbClr val="00669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09" name="Google Shape;609;p65"/>
          <p:cNvGrpSpPr/>
          <p:nvPr/>
        </p:nvGrpSpPr>
        <p:grpSpPr>
          <a:xfrm>
            <a:off x="6467163" y="3617000"/>
            <a:ext cx="2470866" cy="1128582"/>
            <a:chOff x="6359338" y="3785525"/>
            <a:chExt cx="2470866" cy="1128582"/>
          </a:xfrm>
        </p:grpSpPr>
        <p:grpSp>
          <p:nvGrpSpPr>
            <p:cNvPr id="610" name="Google Shape;610;p65"/>
            <p:cNvGrpSpPr/>
            <p:nvPr/>
          </p:nvGrpSpPr>
          <p:grpSpPr>
            <a:xfrm>
              <a:off x="6359338" y="3785525"/>
              <a:ext cx="2470866" cy="1128582"/>
              <a:chOff x="0" y="0"/>
              <a:chExt cx="2063698" cy="816866"/>
            </a:xfrm>
          </p:grpSpPr>
          <p:sp>
            <p:nvSpPr>
              <p:cNvPr id="611" name="Google Shape;611;p65"/>
              <p:cNvSpPr/>
              <p:nvPr/>
            </p:nvSpPr>
            <p:spPr>
              <a:xfrm>
                <a:off x="92710" y="293370"/>
                <a:ext cx="1958288" cy="510796"/>
              </a:xfrm>
              <a:custGeom>
                <a:rect b="b" l="l" r="r" t="t"/>
                <a:pathLst>
                  <a:path extrusionOk="0" h="510796" w="1958288">
                    <a:moveTo>
                      <a:pt x="0" y="456186"/>
                    </a:moveTo>
                    <a:lnTo>
                      <a:pt x="0" y="510796"/>
                    </a:lnTo>
                    <a:lnTo>
                      <a:pt x="1958288" y="510796"/>
                    </a:lnTo>
                    <a:lnTo>
                      <a:pt x="1958288" y="54610"/>
                    </a:lnTo>
                    <a:lnTo>
                      <a:pt x="1903678" y="0"/>
                    </a:lnTo>
                    <a:lnTo>
                      <a:pt x="1903678" y="456186"/>
                    </a:lnTo>
                    <a:close/>
                  </a:path>
                </a:pathLst>
              </a:custGeom>
              <a:solidFill>
                <a:srgbClr val="9AA7B2"/>
              </a:solidFill>
              <a:ln>
                <a:noFill/>
              </a:ln>
            </p:spPr>
          </p:sp>
          <p:sp>
            <p:nvSpPr>
              <p:cNvPr id="612" name="Google Shape;612;p65"/>
              <p:cNvSpPr/>
              <p:nvPr/>
            </p:nvSpPr>
            <p:spPr>
              <a:xfrm>
                <a:off x="6350" y="11430"/>
                <a:ext cx="1983688" cy="725426"/>
              </a:xfrm>
              <a:custGeom>
                <a:rect b="b" l="l" r="r" t="t"/>
                <a:pathLst>
                  <a:path extrusionOk="0" h="725426" w="1983688">
                    <a:moveTo>
                      <a:pt x="1713178" y="0"/>
                    </a:moveTo>
                    <a:lnTo>
                      <a:pt x="0" y="1270"/>
                    </a:lnTo>
                    <a:lnTo>
                      <a:pt x="0" y="725426"/>
                    </a:lnTo>
                    <a:lnTo>
                      <a:pt x="1982418" y="725426"/>
                    </a:lnTo>
                    <a:lnTo>
                      <a:pt x="1983688" y="266700"/>
                    </a:lnTo>
                    <a:close/>
                  </a:path>
                </a:pathLst>
              </a:custGeom>
              <a:solidFill>
                <a:srgbClr val="FDFEFE"/>
              </a:solidFill>
              <a:ln>
                <a:noFill/>
              </a:ln>
            </p:spPr>
          </p:sp>
          <p:sp>
            <p:nvSpPr>
              <p:cNvPr id="613" name="Google Shape;613;p65"/>
              <p:cNvSpPr/>
              <p:nvPr/>
            </p:nvSpPr>
            <p:spPr>
              <a:xfrm>
                <a:off x="0" y="0"/>
                <a:ext cx="2063698" cy="816866"/>
              </a:xfrm>
              <a:custGeom>
                <a:rect b="b" l="l" r="r" t="t"/>
                <a:pathLst>
                  <a:path extrusionOk="0" h="816866" w="2063698">
                    <a:moveTo>
                      <a:pt x="1996388" y="275590"/>
                    </a:moveTo>
                    <a:lnTo>
                      <a:pt x="1996388" y="275590"/>
                    </a:lnTo>
                    <a:lnTo>
                      <a:pt x="1995118" y="274320"/>
                    </a:lnTo>
                    <a:lnTo>
                      <a:pt x="1859228" y="138430"/>
                    </a:lnTo>
                    <a:lnTo>
                      <a:pt x="1791918" y="71120"/>
                    </a:lnTo>
                    <a:lnTo>
                      <a:pt x="1720798" y="0"/>
                    </a:lnTo>
                    <a:lnTo>
                      <a:pt x="0" y="0"/>
                    </a:lnTo>
                    <a:lnTo>
                      <a:pt x="0" y="749556"/>
                    </a:lnTo>
                    <a:lnTo>
                      <a:pt x="80010" y="749556"/>
                    </a:lnTo>
                    <a:lnTo>
                      <a:pt x="80010" y="816866"/>
                    </a:lnTo>
                    <a:lnTo>
                      <a:pt x="2063698" y="816866"/>
                    </a:lnTo>
                    <a:lnTo>
                      <a:pt x="2063698" y="342900"/>
                    </a:lnTo>
                    <a:lnTo>
                      <a:pt x="1996388" y="275590"/>
                    </a:lnTo>
                    <a:close/>
                    <a:moveTo>
                      <a:pt x="1724608" y="21590"/>
                    </a:moveTo>
                    <a:lnTo>
                      <a:pt x="1850338" y="146050"/>
                    </a:lnTo>
                    <a:lnTo>
                      <a:pt x="1974798" y="270510"/>
                    </a:lnTo>
                    <a:lnTo>
                      <a:pt x="1724608" y="270510"/>
                    </a:lnTo>
                    <a:lnTo>
                      <a:pt x="1724608" y="21590"/>
                    </a:lnTo>
                    <a:close/>
                    <a:moveTo>
                      <a:pt x="12700" y="736856"/>
                    </a:moveTo>
                    <a:lnTo>
                      <a:pt x="12700" y="12700"/>
                    </a:lnTo>
                    <a:lnTo>
                      <a:pt x="1711908" y="12700"/>
                    </a:lnTo>
                    <a:lnTo>
                      <a:pt x="1711908" y="278130"/>
                    </a:lnTo>
                    <a:cubicBezTo>
                      <a:pt x="1711908" y="281940"/>
                      <a:pt x="1714448" y="284480"/>
                      <a:pt x="1718258" y="284480"/>
                    </a:cubicBezTo>
                    <a:lnTo>
                      <a:pt x="1983688" y="284480"/>
                    </a:lnTo>
                    <a:lnTo>
                      <a:pt x="1983688" y="736856"/>
                    </a:lnTo>
                    <a:lnTo>
                      <a:pt x="12700" y="736856"/>
                    </a:lnTo>
                    <a:close/>
                    <a:moveTo>
                      <a:pt x="2050998" y="804166"/>
                    </a:moveTo>
                    <a:lnTo>
                      <a:pt x="92710" y="804166"/>
                    </a:lnTo>
                    <a:lnTo>
                      <a:pt x="92710" y="749556"/>
                    </a:lnTo>
                    <a:lnTo>
                      <a:pt x="1996388" y="749556"/>
                    </a:lnTo>
                    <a:lnTo>
                      <a:pt x="1996388" y="293370"/>
                    </a:lnTo>
                    <a:lnTo>
                      <a:pt x="2050998" y="347980"/>
                    </a:lnTo>
                    <a:lnTo>
                      <a:pt x="2050998" y="804166"/>
                    </a:lnTo>
                    <a:close/>
                  </a:path>
                </a:pathLst>
              </a:custGeom>
              <a:solidFill>
                <a:srgbClr val="77838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4" name="Google Shape;614;p65"/>
            <p:cNvSpPr txBox="1"/>
            <p:nvPr/>
          </p:nvSpPr>
          <p:spPr>
            <a:xfrm>
              <a:off x="6524375" y="3785525"/>
              <a:ext cx="2140800" cy="10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u="sng">
                  <a:solidFill>
                    <a:srgbClr val="00669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zip</a:t>
              </a:r>
              <a:r>
                <a:rPr b="1" lang="en">
                  <a:solidFill>
                    <a:srgbClr val="00669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</a:t>
              </a:r>
              <a:endParaRPr b="1">
                <a:solidFill>
                  <a:srgbClr val="00669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669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Archive file format</a:t>
              </a:r>
              <a:endParaRPr>
                <a:solidFill>
                  <a:srgbClr val="00669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15" name="Google Shape;615;p65"/>
          <p:cNvGrpSpPr/>
          <p:nvPr/>
        </p:nvGrpSpPr>
        <p:grpSpPr>
          <a:xfrm>
            <a:off x="2293038" y="3672125"/>
            <a:ext cx="2470866" cy="1128582"/>
            <a:chOff x="3248325" y="3883150"/>
            <a:chExt cx="2470866" cy="1128582"/>
          </a:xfrm>
        </p:grpSpPr>
        <p:grpSp>
          <p:nvGrpSpPr>
            <p:cNvPr id="616" name="Google Shape;616;p65"/>
            <p:cNvGrpSpPr/>
            <p:nvPr/>
          </p:nvGrpSpPr>
          <p:grpSpPr>
            <a:xfrm>
              <a:off x="3248325" y="3883150"/>
              <a:ext cx="2470866" cy="1128582"/>
              <a:chOff x="0" y="0"/>
              <a:chExt cx="2063698" cy="816866"/>
            </a:xfrm>
          </p:grpSpPr>
          <p:sp>
            <p:nvSpPr>
              <p:cNvPr id="617" name="Google Shape;617;p65"/>
              <p:cNvSpPr/>
              <p:nvPr/>
            </p:nvSpPr>
            <p:spPr>
              <a:xfrm>
                <a:off x="92710" y="293370"/>
                <a:ext cx="1958288" cy="510796"/>
              </a:xfrm>
              <a:custGeom>
                <a:rect b="b" l="l" r="r" t="t"/>
                <a:pathLst>
                  <a:path extrusionOk="0" h="510796" w="1958288">
                    <a:moveTo>
                      <a:pt x="0" y="456186"/>
                    </a:moveTo>
                    <a:lnTo>
                      <a:pt x="0" y="510796"/>
                    </a:lnTo>
                    <a:lnTo>
                      <a:pt x="1958288" y="510796"/>
                    </a:lnTo>
                    <a:lnTo>
                      <a:pt x="1958288" y="54610"/>
                    </a:lnTo>
                    <a:lnTo>
                      <a:pt x="1903678" y="0"/>
                    </a:lnTo>
                    <a:lnTo>
                      <a:pt x="1903678" y="456186"/>
                    </a:lnTo>
                    <a:close/>
                  </a:path>
                </a:pathLst>
              </a:custGeom>
              <a:solidFill>
                <a:srgbClr val="9AA7B2"/>
              </a:solidFill>
              <a:ln>
                <a:noFill/>
              </a:ln>
            </p:spPr>
          </p:sp>
          <p:sp>
            <p:nvSpPr>
              <p:cNvPr id="618" name="Google Shape;618;p65"/>
              <p:cNvSpPr/>
              <p:nvPr/>
            </p:nvSpPr>
            <p:spPr>
              <a:xfrm>
                <a:off x="6350" y="11430"/>
                <a:ext cx="1983688" cy="725426"/>
              </a:xfrm>
              <a:custGeom>
                <a:rect b="b" l="l" r="r" t="t"/>
                <a:pathLst>
                  <a:path extrusionOk="0" h="725426" w="1983688">
                    <a:moveTo>
                      <a:pt x="1713178" y="0"/>
                    </a:moveTo>
                    <a:lnTo>
                      <a:pt x="0" y="1270"/>
                    </a:lnTo>
                    <a:lnTo>
                      <a:pt x="0" y="725426"/>
                    </a:lnTo>
                    <a:lnTo>
                      <a:pt x="1982418" y="725426"/>
                    </a:lnTo>
                    <a:lnTo>
                      <a:pt x="1983688" y="266700"/>
                    </a:lnTo>
                    <a:close/>
                  </a:path>
                </a:pathLst>
              </a:custGeom>
              <a:solidFill>
                <a:srgbClr val="FDFEFE"/>
              </a:solidFill>
              <a:ln>
                <a:noFill/>
              </a:ln>
            </p:spPr>
          </p:sp>
          <p:sp>
            <p:nvSpPr>
              <p:cNvPr id="619" name="Google Shape;619;p65"/>
              <p:cNvSpPr/>
              <p:nvPr/>
            </p:nvSpPr>
            <p:spPr>
              <a:xfrm>
                <a:off x="0" y="0"/>
                <a:ext cx="2063698" cy="816866"/>
              </a:xfrm>
              <a:custGeom>
                <a:rect b="b" l="l" r="r" t="t"/>
                <a:pathLst>
                  <a:path extrusionOk="0" h="816866" w="2063698">
                    <a:moveTo>
                      <a:pt x="1996388" y="275590"/>
                    </a:moveTo>
                    <a:lnTo>
                      <a:pt x="1996388" y="275590"/>
                    </a:lnTo>
                    <a:lnTo>
                      <a:pt x="1995118" y="274320"/>
                    </a:lnTo>
                    <a:lnTo>
                      <a:pt x="1859228" y="138430"/>
                    </a:lnTo>
                    <a:lnTo>
                      <a:pt x="1791918" y="71120"/>
                    </a:lnTo>
                    <a:lnTo>
                      <a:pt x="1720798" y="0"/>
                    </a:lnTo>
                    <a:lnTo>
                      <a:pt x="0" y="0"/>
                    </a:lnTo>
                    <a:lnTo>
                      <a:pt x="0" y="749556"/>
                    </a:lnTo>
                    <a:lnTo>
                      <a:pt x="80010" y="749556"/>
                    </a:lnTo>
                    <a:lnTo>
                      <a:pt x="80010" y="816866"/>
                    </a:lnTo>
                    <a:lnTo>
                      <a:pt x="2063698" y="816866"/>
                    </a:lnTo>
                    <a:lnTo>
                      <a:pt x="2063698" y="342900"/>
                    </a:lnTo>
                    <a:lnTo>
                      <a:pt x="1996388" y="275590"/>
                    </a:lnTo>
                    <a:close/>
                    <a:moveTo>
                      <a:pt x="1724608" y="21590"/>
                    </a:moveTo>
                    <a:lnTo>
                      <a:pt x="1850338" y="146050"/>
                    </a:lnTo>
                    <a:lnTo>
                      <a:pt x="1974798" y="270510"/>
                    </a:lnTo>
                    <a:lnTo>
                      <a:pt x="1724608" y="270510"/>
                    </a:lnTo>
                    <a:lnTo>
                      <a:pt x="1724608" y="21590"/>
                    </a:lnTo>
                    <a:close/>
                    <a:moveTo>
                      <a:pt x="12700" y="736856"/>
                    </a:moveTo>
                    <a:lnTo>
                      <a:pt x="12700" y="12700"/>
                    </a:lnTo>
                    <a:lnTo>
                      <a:pt x="1711908" y="12700"/>
                    </a:lnTo>
                    <a:lnTo>
                      <a:pt x="1711908" y="278130"/>
                    </a:lnTo>
                    <a:cubicBezTo>
                      <a:pt x="1711908" y="281940"/>
                      <a:pt x="1714448" y="284480"/>
                      <a:pt x="1718258" y="284480"/>
                    </a:cubicBezTo>
                    <a:lnTo>
                      <a:pt x="1983688" y="284480"/>
                    </a:lnTo>
                    <a:lnTo>
                      <a:pt x="1983688" y="736856"/>
                    </a:lnTo>
                    <a:lnTo>
                      <a:pt x="12700" y="736856"/>
                    </a:lnTo>
                    <a:close/>
                    <a:moveTo>
                      <a:pt x="2050998" y="804166"/>
                    </a:moveTo>
                    <a:lnTo>
                      <a:pt x="92710" y="804166"/>
                    </a:lnTo>
                    <a:lnTo>
                      <a:pt x="92710" y="749556"/>
                    </a:lnTo>
                    <a:lnTo>
                      <a:pt x="1996388" y="749556"/>
                    </a:lnTo>
                    <a:lnTo>
                      <a:pt x="1996388" y="293370"/>
                    </a:lnTo>
                    <a:lnTo>
                      <a:pt x="2050998" y="347980"/>
                    </a:lnTo>
                    <a:lnTo>
                      <a:pt x="2050998" y="804166"/>
                    </a:lnTo>
                    <a:close/>
                  </a:path>
                </a:pathLst>
              </a:custGeom>
              <a:solidFill>
                <a:srgbClr val="77838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0" name="Google Shape;620;p65"/>
            <p:cNvSpPr txBox="1"/>
            <p:nvPr/>
          </p:nvSpPr>
          <p:spPr>
            <a:xfrm>
              <a:off x="3413358" y="3977941"/>
              <a:ext cx="2140800" cy="9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u="sng">
                  <a:solidFill>
                    <a:srgbClr val="00669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HDF: </a:t>
              </a:r>
              <a:endParaRPr b="1" u="sng">
                <a:solidFill>
                  <a:srgbClr val="00669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669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Independent of size &amp; type of system</a:t>
              </a:r>
              <a:endParaRPr>
                <a:solidFill>
                  <a:srgbClr val="00669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21" name="Google Shape;621;p65"/>
          <p:cNvSpPr/>
          <p:nvPr/>
        </p:nvSpPr>
        <p:spPr>
          <a:xfrm>
            <a:off x="387900" y="8653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65"/>
          <p:cNvSpPr/>
          <p:nvPr/>
        </p:nvSpPr>
        <p:spPr>
          <a:xfrm>
            <a:off x="1119300" y="8653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Creating a list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3" name="Google Shape;2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399" y="1976629"/>
            <a:ext cx="2743201" cy="6526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4" name="Google Shape;2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7164" y="2028655"/>
            <a:ext cx="2743201" cy="5486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5" name="Google Shape;275;p39"/>
          <p:cNvSpPr txBox="1"/>
          <p:nvPr/>
        </p:nvSpPr>
        <p:spPr>
          <a:xfrm>
            <a:off x="621213" y="1198050"/>
            <a:ext cx="19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Append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39"/>
          <p:cNvSpPr txBox="1"/>
          <p:nvPr/>
        </p:nvSpPr>
        <p:spPr>
          <a:xfrm>
            <a:off x="3617990" y="1198050"/>
            <a:ext cx="19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Comprehension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39"/>
          <p:cNvSpPr txBox="1"/>
          <p:nvPr/>
        </p:nvSpPr>
        <p:spPr>
          <a:xfrm>
            <a:off x="6722817" y="1198050"/>
            <a:ext cx="19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Numpy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39"/>
          <p:cNvSpPr txBox="1"/>
          <p:nvPr/>
        </p:nvSpPr>
        <p:spPr>
          <a:xfrm>
            <a:off x="3617990" y="3857000"/>
            <a:ext cx="19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 1.04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39"/>
          <p:cNvSpPr txBox="1"/>
          <p:nvPr/>
        </p:nvSpPr>
        <p:spPr>
          <a:xfrm>
            <a:off x="6722817" y="3857000"/>
            <a:ext cx="19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 70.87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39"/>
          <p:cNvSpPr txBox="1"/>
          <p:nvPr/>
        </p:nvSpPr>
        <p:spPr>
          <a:xfrm>
            <a:off x="621213" y="3121700"/>
            <a:ext cx="19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387 ms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39"/>
          <p:cNvSpPr txBox="1"/>
          <p:nvPr/>
        </p:nvSpPr>
        <p:spPr>
          <a:xfrm>
            <a:off x="3617990" y="3121700"/>
            <a:ext cx="19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370 ms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39"/>
          <p:cNvSpPr txBox="1"/>
          <p:nvPr/>
        </p:nvSpPr>
        <p:spPr>
          <a:xfrm>
            <a:off x="6722817" y="3121700"/>
            <a:ext cx="19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5.46 ms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3" name="Google Shape;28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635" y="1598256"/>
            <a:ext cx="2743200" cy="14094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4" name="Google Shape;284;p39"/>
          <p:cNvSpPr/>
          <p:nvPr/>
        </p:nvSpPr>
        <p:spPr>
          <a:xfrm>
            <a:off x="387900" y="10177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9"/>
          <p:cNvSpPr/>
          <p:nvPr/>
        </p:nvSpPr>
        <p:spPr>
          <a:xfrm>
            <a:off x="1119300" y="10177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6"/>
          <p:cNvSpPr txBox="1"/>
          <p:nvPr/>
        </p:nvSpPr>
        <p:spPr>
          <a:xfrm>
            <a:off x="588352" y="197075"/>
            <a:ext cx="522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8" name="Google Shape;628;p66"/>
          <p:cNvSpPr txBox="1"/>
          <p:nvPr/>
        </p:nvSpPr>
        <p:spPr>
          <a:xfrm>
            <a:off x="1052837" y="1320400"/>
            <a:ext cx="408300" cy="415500"/>
          </a:xfrm>
          <a:prstGeom prst="rect">
            <a:avLst/>
          </a:prstGeom>
          <a:solidFill>
            <a:srgbClr val="FF914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6698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1500">
              <a:solidFill>
                <a:srgbClr val="00669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9" name="Google Shape;629;p66"/>
          <p:cNvSpPr txBox="1"/>
          <p:nvPr/>
        </p:nvSpPr>
        <p:spPr>
          <a:xfrm>
            <a:off x="1052837" y="2645025"/>
            <a:ext cx="408300" cy="415500"/>
          </a:xfrm>
          <a:prstGeom prst="rect">
            <a:avLst/>
          </a:prstGeom>
          <a:solidFill>
            <a:srgbClr val="FF914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6698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1500">
              <a:solidFill>
                <a:srgbClr val="00669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0" name="Google Shape;630;p66"/>
          <p:cNvSpPr txBox="1"/>
          <p:nvPr/>
        </p:nvSpPr>
        <p:spPr>
          <a:xfrm>
            <a:off x="1052837" y="3969650"/>
            <a:ext cx="408300" cy="415500"/>
          </a:xfrm>
          <a:prstGeom prst="rect">
            <a:avLst/>
          </a:prstGeom>
          <a:solidFill>
            <a:srgbClr val="FF914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6698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1500">
              <a:solidFill>
                <a:srgbClr val="00669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1" name="Google Shape;631;p66"/>
          <p:cNvSpPr txBox="1"/>
          <p:nvPr/>
        </p:nvSpPr>
        <p:spPr>
          <a:xfrm>
            <a:off x="1613538" y="1329250"/>
            <a:ext cx="162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Compression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2" name="Google Shape;632;p66"/>
          <p:cNvSpPr txBox="1"/>
          <p:nvPr/>
        </p:nvSpPr>
        <p:spPr>
          <a:xfrm>
            <a:off x="1613538" y="2645025"/>
            <a:ext cx="162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Chunking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3" name="Google Shape;633;p66"/>
          <p:cNvSpPr txBox="1"/>
          <p:nvPr/>
        </p:nvSpPr>
        <p:spPr>
          <a:xfrm>
            <a:off x="1613538" y="3960800"/>
            <a:ext cx="162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Indexing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4" name="Google Shape;634;p66"/>
          <p:cNvSpPr txBox="1"/>
          <p:nvPr/>
        </p:nvSpPr>
        <p:spPr>
          <a:xfrm>
            <a:off x="3557863" y="1196500"/>
            <a:ext cx="19578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14D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Lossless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14D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Lossy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5" name="Google Shape;635;p66"/>
          <p:cNvSpPr txBox="1"/>
          <p:nvPr/>
        </p:nvSpPr>
        <p:spPr>
          <a:xfrm>
            <a:off x="3557863" y="2645025"/>
            <a:ext cx="453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Need to process all data but not at once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6" name="Google Shape;636;p66"/>
          <p:cNvSpPr txBox="1"/>
          <p:nvPr/>
        </p:nvSpPr>
        <p:spPr>
          <a:xfrm>
            <a:off x="3521038" y="3960800"/>
            <a:ext cx="303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Chunking → Filtering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7" name="Google Shape;637;p66"/>
          <p:cNvSpPr txBox="1"/>
          <p:nvPr/>
        </p:nvSpPr>
        <p:spPr>
          <a:xfrm>
            <a:off x="310901" y="448050"/>
            <a:ext cx="65226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5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Manage to fit in Memory </a:t>
            </a:r>
            <a:r>
              <a:rPr lang="en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(RAM)</a:t>
            </a:r>
            <a:endParaRPr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8" name="Google Shape;638;p66"/>
          <p:cNvSpPr/>
          <p:nvPr/>
        </p:nvSpPr>
        <p:spPr>
          <a:xfrm>
            <a:off x="387900" y="8653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66"/>
          <p:cNvSpPr/>
          <p:nvPr/>
        </p:nvSpPr>
        <p:spPr>
          <a:xfrm>
            <a:off x="1119300" y="8653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7"/>
          <p:cNvSpPr txBox="1"/>
          <p:nvPr/>
        </p:nvSpPr>
        <p:spPr>
          <a:xfrm>
            <a:off x="588352" y="197075"/>
            <a:ext cx="522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5" name="Google Shape;645;p67"/>
          <p:cNvSpPr txBox="1"/>
          <p:nvPr/>
        </p:nvSpPr>
        <p:spPr>
          <a:xfrm>
            <a:off x="301325" y="1665625"/>
            <a:ext cx="41148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914D"/>
              </a:buClr>
              <a:buSzPts val="1500"/>
              <a:buFont typeface="Montserrat"/>
              <a:buChar char="❖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Dropping Columns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914D"/>
              </a:buClr>
              <a:buSzPts val="1500"/>
              <a:buFont typeface="Montserrat"/>
              <a:buChar char="❖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Lower-range numerical dtypes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914D"/>
              </a:buClr>
              <a:buSzPts val="1500"/>
              <a:buFont typeface="Montserrat"/>
              <a:buChar char="❖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Categorical Data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914D"/>
              </a:buClr>
              <a:buSzPts val="1500"/>
              <a:buFont typeface="Montserrat"/>
              <a:buChar char="❖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Sparse Columns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6" name="Google Shape;646;p67"/>
          <p:cNvSpPr txBox="1"/>
          <p:nvPr/>
        </p:nvSpPr>
        <p:spPr>
          <a:xfrm>
            <a:off x="301325" y="1234525"/>
            <a:ext cx="1081500" cy="4311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Lossless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7" name="Google Shape;647;p67"/>
          <p:cNvSpPr txBox="1"/>
          <p:nvPr/>
        </p:nvSpPr>
        <p:spPr>
          <a:xfrm>
            <a:off x="4727850" y="1665625"/>
            <a:ext cx="41148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914D"/>
              </a:buClr>
              <a:buSzPts val="1500"/>
              <a:buFont typeface="Montserrat"/>
              <a:buChar char="❖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Changing numeric column representation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914D"/>
              </a:buClr>
              <a:buSzPts val="1500"/>
              <a:buFont typeface="Montserrat"/>
              <a:buChar char="❖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Sampling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8" name="Google Shape;648;p67"/>
          <p:cNvSpPr txBox="1"/>
          <p:nvPr/>
        </p:nvSpPr>
        <p:spPr>
          <a:xfrm>
            <a:off x="4727850" y="1234525"/>
            <a:ext cx="792300" cy="4311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Lossy</a:t>
            </a:r>
            <a:endParaRPr sz="16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9" name="Google Shape;649;p67"/>
          <p:cNvSpPr txBox="1"/>
          <p:nvPr/>
        </p:nvSpPr>
        <p:spPr>
          <a:xfrm>
            <a:off x="310901" y="448050"/>
            <a:ext cx="65226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5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Compression</a:t>
            </a:r>
            <a:endParaRPr sz="2500"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0" name="Google Shape;650;p67"/>
          <p:cNvSpPr/>
          <p:nvPr/>
        </p:nvSpPr>
        <p:spPr>
          <a:xfrm>
            <a:off x="387900" y="8653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67"/>
          <p:cNvSpPr/>
          <p:nvPr/>
        </p:nvSpPr>
        <p:spPr>
          <a:xfrm>
            <a:off x="1119300" y="8653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8"/>
          <p:cNvSpPr txBox="1"/>
          <p:nvPr/>
        </p:nvSpPr>
        <p:spPr>
          <a:xfrm>
            <a:off x="588352" y="197075"/>
            <a:ext cx="5226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7" name="Google Shape;657;p68"/>
          <p:cNvSpPr txBox="1"/>
          <p:nvPr/>
        </p:nvSpPr>
        <p:spPr>
          <a:xfrm>
            <a:off x="310900" y="1128900"/>
            <a:ext cx="4319100" cy="1046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Separate elements into smaller groups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that reads data / coded that processes data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Used in NLP (stemming / lemmatization)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8" name="Google Shape;658;p68"/>
          <p:cNvSpPr txBox="1"/>
          <p:nvPr/>
        </p:nvSpPr>
        <p:spPr>
          <a:xfrm>
            <a:off x="5279475" y="1098150"/>
            <a:ext cx="3492600" cy="1108200"/>
          </a:xfrm>
          <a:prstGeom prst="rect">
            <a:avLst/>
          </a:prstGeom>
          <a:solidFill>
            <a:srgbClr val="FF914D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6698"/>
                </a:solidFill>
                <a:latin typeface="Montserrat"/>
                <a:ea typeface="Montserrat"/>
                <a:cs typeface="Montserrat"/>
                <a:sym typeface="Montserrat"/>
              </a:rPr>
              <a:t>As long as each chunk fits in memory, on can work with datasets that are much larger than memory.</a:t>
            </a:r>
            <a:endParaRPr sz="1500">
              <a:solidFill>
                <a:srgbClr val="00669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p68"/>
          <p:cNvSpPr txBox="1"/>
          <p:nvPr/>
        </p:nvSpPr>
        <p:spPr>
          <a:xfrm>
            <a:off x="5279475" y="2526025"/>
            <a:ext cx="3492600" cy="877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6698"/>
                </a:solidFill>
                <a:latin typeface="Montserrat"/>
                <a:ea typeface="Montserrat"/>
                <a:cs typeface="Montserrat"/>
                <a:sym typeface="Montserrat"/>
              </a:rPr>
              <a:t>Works better when zero coordination between chunks is required.</a:t>
            </a:r>
            <a:endParaRPr sz="1500">
              <a:solidFill>
                <a:srgbClr val="00669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68"/>
          <p:cNvSpPr txBox="1"/>
          <p:nvPr/>
        </p:nvSpPr>
        <p:spPr>
          <a:xfrm>
            <a:off x="310900" y="2571925"/>
            <a:ext cx="4319100" cy="831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Strategy for improving performance by using knowledge of a situation to aggregate related memory-allocation requests.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1" name="Google Shape;661;p68"/>
          <p:cNvCxnSpPr/>
          <p:nvPr/>
        </p:nvCxnSpPr>
        <p:spPr>
          <a:xfrm flipH="1" rot="10800000">
            <a:off x="813775" y="1971775"/>
            <a:ext cx="3661800" cy="10500"/>
          </a:xfrm>
          <a:prstGeom prst="straightConnector1">
            <a:avLst/>
          </a:prstGeom>
          <a:noFill/>
          <a:ln cap="flat" cmpd="sng" w="19050">
            <a:solidFill>
              <a:srgbClr val="77838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62" name="Google Shape;66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2188" y="3818150"/>
            <a:ext cx="1867177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68"/>
          <p:cNvSpPr txBox="1"/>
          <p:nvPr/>
        </p:nvSpPr>
        <p:spPr>
          <a:xfrm>
            <a:off x="310901" y="448050"/>
            <a:ext cx="65226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5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Chunking</a:t>
            </a:r>
            <a:endParaRPr sz="2500"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4" name="Google Shape;664;p68"/>
          <p:cNvSpPr/>
          <p:nvPr/>
        </p:nvSpPr>
        <p:spPr>
          <a:xfrm>
            <a:off x="387900" y="8653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68"/>
          <p:cNvSpPr/>
          <p:nvPr/>
        </p:nvSpPr>
        <p:spPr>
          <a:xfrm>
            <a:off x="1119300" y="8653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00" y="983552"/>
            <a:ext cx="8839200" cy="918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71" name="Google Shape;67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900" y="2047025"/>
            <a:ext cx="3029675" cy="3006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2" name="Google Shape;672;p69"/>
          <p:cNvSpPr txBox="1"/>
          <p:nvPr/>
        </p:nvSpPr>
        <p:spPr>
          <a:xfrm>
            <a:off x="4626375" y="3610600"/>
            <a:ext cx="36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Now we are ready to test it!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3" name="Google Shape;673;p69"/>
          <p:cNvSpPr txBox="1"/>
          <p:nvPr/>
        </p:nvSpPr>
        <p:spPr>
          <a:xfrm>
            <a:off x="310901" y="448050"/>
            <a:ext cx="65226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5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Test Dataset</a:t>
            </a:r>
            <a:endParaRPr sz="2500"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4" name="Google Shape;674;p69"/>
          <p:cNvSpPr/>
          <p:nvPr/>
        </p:nvSpPr>
        <p:spPr>
          <a:xfrm>
            <a:off x="387900" y="8653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69"/>
          <p:cNvSpPr/>
          <p:nvPr/>
        </p:nvSpPr>
        <p:spPr>
          <a:xfrm>
            <a:off x="1119300" y="8653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88" y="1786575"/>
            <a:ext cx="5252400" cy="491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1" name="Google Shape;68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238" y="2518225"/>
            <a:ext cx="1947500" cy="8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2" name="Google Shape;682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4237" y="943000"/>
            <a:ext cx="3091975" cy="325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83" name="Google Shape;683;p70"/>
          <p:cNvSpPr txBox="1"/>
          <p:nvPr/>
        </p:nvSpPr>
        <p:spPr>
          <a:xfrm>
            <a:off x="310901" y="448050"/>
            <a:ext cx="65226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5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Select type while reading...</a:t>
            </a:r>
            <a:endParaRPr sz="2500"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4" name="Google Shape;684;p70"/>
          <p:cNvSpPr/>
          <p:nvPr/>
        </p:nvSpPr>
        <p:spPr>
          <a:xfrm>
            <a:off x="387900" y="8653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70"/>
          <p:cNvSpPr/>
          <p:nvPr/>
        </p:nvSpPr>
        <p:spPr>
          <a:xfrm>
            <a:off x="1119300" y="8653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00" y="983550"/>
            <a:ext cx="6293405" cy="996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1" name="Google Shape;69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150" y="2274763"/>
            <a:ext cx="6551699" cy="1479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2" name="Google Shape;692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900" y="4048675"/>
            <a:ext cx="7140515" cy="90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93" name="Google Shape;693;p71"/>
          <p:cNvSpPr txBox="1"/>
          <p:nvPr/>
        </p:nvSpPr>
        <p:spPr>
          <a:xfrm>
            <a:off x="310901" y="448050"/>
            <a:ext cx="65226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5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Select type while reading...</a:t>
            </a:r>
            <a:endParaRPr sz="2500"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4" name="Google Shape;694;p71"/>
          <p:cNvSpPr/>
          <p:nvPr/>
        </p:nvSpPr>
        <p:spPr>
          <a:xfrm>
            <a:off x="387900" y="8653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71"/>
          <p:cNvSpPr/>
          <p:nvPr/>
        </p:nvSpPr>
        <p:spPr>
          <a:xfrm>
            <a:off x="1119300" y="8653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2"/>
          <p:cNvSpPr txBox="1"/>
          <p:nvPr/>
        </p:nvSpPr>
        <p:spPr>
          <a:xfrm>
            <a:off x="1633000" y="351569"/>
            <a:ext cx="1779600" cy="63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endParaRPr sz="2900"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1" name="Google Shape;701;p72"/>
          <p:cNvSpPr txBox="1"/>
          <p:nvPr/>
        </p:nvSpPr>
        <p:spPr>
          <a:xfrm>
            <a:off x="5792650" y="351569"/>
            <a:ext cx="1779600" cy="63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After</a:t>
            </a:r>
            <a:endParaRPr sz="2900"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2" name="Google Shape;702;p72"/>
          <p:cNvSpPr/>
          <p:nvPr/>
        </p:nvSpPr>
        <p:spPr>
          <a:xfrm>
            <a:off x="4007602" y="323413"/>
            <a:ext cx="1190046" cy="6875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914D"/>
                </a:solidFill>
                <a:latin typeface="Montserrat"/>
              </a:rPr>
              <a:t>VS</a:t>
            </a:r>
          </a:p>
        </p:txBody>
      </p:sp>
      <p:pic>
        <p:nvPicPr>
          <p:cNvPr id="703" name="Google Shape;70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487" y="1163325"/>
            <a:ext cx="3175919" cy="3474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04" name="Google Shape;70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602" y="1163325"/>
            <a:ext cx="3298398" cy="3474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05" name="Google Shape;705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9901" y="4159726"/>
            <a:ext cx="2322750" cy="936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37" y="2670887"/>
            <a:ext cx="346775" cy="3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3"/>
          <p:cNvSpPr txBox="1"/>
          <p:nvPr/>
        </p:nvSpPr>
        <p:spPr>
          <a:xfrm>
            <a:off x="797913" y="2651825"/>
            <a:ext cx="314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linkedin.com/in/john-karakasis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2" name="Google Shape;712;p73"/>
          <p:cNvSpPr txBox="1"/>
          <p:nvPr/>
        </p:nvSpPr>
        <p:spPr>
          <a:xfrm>
            <a:off x="5041588" y="1504500"/>
            <a:ext cx="3424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Ilias Xenogiannis</a:t>
            </a:r>
            <a:endParaRPr b="1" sz="2800"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3" name="Google Shape;713;p73"/>
          <p:cNvSpPr txBox="1"/>
          <p:nvPr/>
        </p:nvSpPr>
        <p:spPr>
          <a:xfrm>
            <a:off x="451138" y="1504500"/>
            <a:ext cx="3057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John Karakasis</a:t>
            </a:r>
            <a:endParaRPr b="1" sz="2800"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4" name="Google Shape;714;p73"/>
          <p:cNvSpPr txBox="1"/>
          <p:nvPr/>
        </p:nvSpPr>
        <p:spPr>
          <a:xfrm>
            <a:off x="5388363" y="2651825"/>
            <a:ext cx="330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linkedin.com/in/ilias-xenogiannis</a:t>
            </a:r>
            <a:endParaRPr sz="13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5" name="Google Shape;715;p73"/>
          <p:cNvSpPr txBox="1"/>
          <p:nvPr/>
        </p:nvSpPr>
        <p:spPr>
          <a:xfrm>
            <a:off x="5388363" y="32541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medium.com/@ixeno</a:t>
            </a:r>
            <a:endParaRPr sz="13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6" name="Google Shape;716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1588" y="3273163"/>
            <a:ext cx="346775" cy="3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587" y="2670887"/>
            <a:ext cx="346775" cy="3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73"/>
          <p:cNvSpPr txBox="1"/>
          <p:nvPr/>
        </p:nvSpPr>
        <p:spPr>
          <a:xfrm>
            <a:off x="310901" y="448050"/>
            <a:ext cx="65226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5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  <a:endParaRPr sz="2500"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9" name="Google Shape;719;p73"/>
          <p:cNvSpPr/>
          <p:nvPr/>
        </p:nvSpPr>
        <p:spPr>
          <a:xfrm>
            <a:off x="387900" y="8653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73"/>
          <p:cNvSpPr/>
          <p:nvPr/>
        </p:nvSpPr>
        <p:spPr>
          <a:xfrm>
            <a:off x="1119300" y="8653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Summing a list</a:t>
            </a:r>
            <a:endParaRPr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40"/>
          <p:cNvSpPr txBox="1"/>
          <p:nvPr/>
        </p:nvSpPr>
        <p:spPr>
          <a:xfrm>
            <a:off x="266325" y="1198413"/>
            <a:ext cx="18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Index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40"/>
          <p:cNvSpPr txBox="1"/>
          <p:nvPr/>
        </p:nvSpPr>
        <p:spPr>
          <a:xfrm>
            <a:off x="2509225" y="1224450"/>
            <a:ext cx="18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40"/>
          <p:cNvSpPr txBox="1"/>
          <p:nvPr/>
        </p:nvSpPr>
        <p:spPr>
          <a:xfrm>
            <a:off x="7009269" y="1198425"/>
            <a:ext cx="19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Numpy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4" name="Google Shape;2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172" y="1624651"/>
            <a:ext cx="1828800" cy="157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5" name="Google Shape;29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316" y="1779318"/>
            <a:ext cx="1828799" cy="12654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6" name="Google Shape;29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8028" y="2053291"/>
            <a:ext cx="1828799" cy="7175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7" name="Google Shape;29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8884" y="2118918"/>
            <a:ext cx="1828800" cy="58626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8" name="Google Shape;298;p40"/>
          <p:cNvSpPr txBox="1"/>
          <p:nvPr/>
        </p:nvSpPr>
        <p:spPr>
          <a:xfrm>
            <a:off x="4788013" y="1198413"/>
            <a:ext cx="18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Built 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40"/>
          <p:cNvSpPr txBox="1"/>
          <p:nvPr/>
        </p:nvSpPr>
        <p:spPr>
          <a:xfrm>
            <a:off x="266325" y="3566725"/>
            <a:ext cx="18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92.1 ms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40"/>
          <p:cNvSpPr txBox="1"/>
          <p:nvPr/>
        </p:nvSpPr>
        <p:spPr>
          <a:xfrm>
            <a:off x="2541450" y="3566700"/>
            <a:ext cx="18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58.1 ms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40"/>
          <p:cNvSpPr txBox="1"/>
          <p:nvPr/>
        </p:nvSpPr>
        <p:spPr>
          <a:xfrm>
            <a:off x="7048875" y="3566688"/>
            <a:ext cx="18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1.3 ms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40"/>
          <p:cNvSpPr txBox="1"/>
          <p:nvPr/>
        </p:nvSpPr>
        <p:spPr>
          <a:xfrm>
            <a:off x="4816575" y="3566700"/>
            <a:ext cx="18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11.1 ms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40"/>
          <p:cNvSpPr txBox="1"/>
          <p:nvPr/>
        </p:nvSpPr>
        <p:spPr>
          <a:xfrm>
            <a:off x="2509225" y="4177050"/>
            <a:ext cx="18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 1.58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40"/>
          <p:cNvSpPr txBox="1"/>
          <p:nvPr/>
        </p:nvSpPr>
        <p:spPr>
          <a:xfrm>
            <a:off x="4816575" y="4177050"/>
            <a:ext cx="18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 8.29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40"/>
          <p:cNvSpPr txBox="1"/>
          <p:nvPr/>
        </p:nvSpPr>
        <p:spPr>
          <a:xfrm>
            <a:off x="7048875" y="4177038"/>
            <a:ext cx="18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 70.84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40"/>
          <p:cNvSpPr/>
          <p:nvPr/>
        </p:nvSpPr>
        <p:spPr>
          <a:xfrm>
            <a:off x="387900" y="10177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0"/>
          <p:cNvSpPr/>
          <p:nvPr/>
        </p:nvSpPr>
        <p:spPr>
          <a:xfrm>
            <a:off x="1119300" y="10177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38" y="1269350"/>
            <a:ext cx="3600350" cy="3600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3" name="Google Shape;31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0888" y="2182338"/>
            <a:ext cx="3221075" cy="95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Monte Carlo</a:t>
            </a:r>
            <a:endParaRPr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41"/>
          <p:cNvSpPr/>
          <p:nvPr/>
        </p:nvSpPr>
        <p:spPr>
          <a:xfrm>
            <a:off x="387900" y="10177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1"/>
          <p:cNvSpPr/>
          <p:nvPr/>
        </p:nvSpPr>
        <p:spPr>
          <a:xfrm>
            <a:off x="1119300" y="10177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825" y="1236350"/>
            <a:ext cx="3030351" cy="2406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2" name="Google Shape;322;p42"/>
          <p:cNvSpPr txBox="1"/>
          <p:nvPr/>
        </p:nvSpPr>
        <p:spPr>
          <a:xfrm>
            <a:off x="3617988" y="3971813"/>
            <a:ext cx="190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393 ms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42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Monte Carlo Native Python</a:t>
            </a:r>
            <a:endParaRPr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42"/>
          <p:cNvSpPr/>
          <p:nvPr/>
        </p:nvSpPr>
        <p:spPr>
          <a:xfrm>
            <a:off x="387900" y="10177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2"/>
          <p:cNvSpPr/>
          <p:nvPr/>
        </p:nvSpPr>
        <p:spPr>
          <a:xfrm>
            <a:off x="1119300" y="10177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50" y="1599425"/>
            <a:ext cx="3946549" cy="15019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1" name="Google Shape;331;p43"/>
          <p:cNvSpPr txBox="1"/>
          <p:nvPr/>
        </p:nvSpPr>
        <p:spPr>
          <a:xfrm>
            <a:off x="1511613" y="3555400"/>
            <a:ext cx="190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160000 ms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43"/>
          <p:cNvSpPr txBox="1"/>
          <p:nvPr/>
        </p:nvSpPr>
        <p:spPr>
          <a:xfrm>
            <a:off x="5724363" y="3555400"/>
            <a:ext cx="190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77.6 ms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3" name="Google Shape;33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100" y="1599426"/>
            <a:ext cx="3946549" cy="1501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4" name="Google Shape;334;p4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Monte Carlo Pandas</a:t>
            </a:r>
            <a:endParaRPr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43"/>
          <p:cNvSpPr/>
          <p:nvPr/>
        </p:nvSpPr>
        <p:spPr>
          <a:xfrm>
            <a:off x="387900" y="10177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3"/>
          <p:cNvSpPr/>
          <p:nvPr/>
        </p:nvSpPr>
        <p:spPr>
          <a:xfrm>
            <a:off x="1119300" y="10177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 txBox="1"/>
          <p:nvPr/>
        </p:nvSpPr>
        <p:spPr>
          <a:xfrm>
            <a:off x="609613" y="3599113"/>
            <a:ext cx="190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30.7 ms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2" name="Google Shape;3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00" y="1925924"/>
            <a:ext cx="2913225" cy="989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3" name="Google Shape;34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5388" y="1925924"/>
            <a:ext cx="2913224" cy="989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4" name="Google Shape;34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3775" y="1925924"/>
            <a:ext cx="2913225" cy="989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5" name="Google Shape;345;p44"/>
          <p:cNvSpPr txBox="1"/>
          <p:nvPr/>
        </p:nvSpPr>
        <p:spPr>
          <a:xfrm>
            <a:off x="6626363" y="3599113"/>
            <a:ext cx="190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12.7 ms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44"/>
          <p:cNvSpPr txBox="1"/>
          <p:nvPr/>
        </p:nvSpPr>
        <p:spPr>
          <a:xfrm>
            <a:off x="3617988" y="3599113"/>
            <a:ext cx="190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15.6 ms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4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Monte Carlo </a:t>
            </a:r>
            <a:r>
              <a:rPr lang="en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Numpy</a:t>
            </a:r>
            <a:endParaRPr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44"/>
          <p:cNvSpPr/>
          <p:nvPr/>
        </p:nvSpPr>
        <p:spPr>
          <a:xfrm>
            <a:off x="387900" y="10177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4"/>
          <p:cNvSpPr/>
          <p:nvPr/>
        </p:nvSpPr>
        <p:spPr>
          <a:xfrm>
            <a:off x="1119300" y="10177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698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5" title="Γράφημα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949" y="1243575"/>
            <a:ext cx="5960100" cy="36853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5" name="Google Shape;355;p4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Monte Carlo Results</a:t>
            </a:r>
            <a:endParaRPr>
              <a:solidFill>
                <a:srgbClr val="FF91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45"/>
          <p:cNvSpPr/>
          <p:nvPr/>
        </p:nvSpPr>
        <p:spPr>
          <a:xfrm>
            <a:off x="387900" y="1017725"/>
            <a:ext cx="7314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5"/>
          <p:cNvSpPr/>
          <p:nvPr/>
        </p:nvSpPr>
        <p:spPr>
          <a:xfrm>
            <a:off x="1119300" y="1017725"/>
            <a:ext cx="731400" cy="52200"/>
          </a:xfrm>
          <a:prstGeom prst="rect">
            <a:avLst/>
          </a:prstGeom>
          <a:solidFill>
            <a:srgbClr val="FF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